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60" r:id="rId4"/>
    <p:sldId id="261" r:id="rId5"/>
    <p:sldId id="262" r:id="rId6"/>
    <p:sldId id="264" r:id="rId7"/>
    <p:sldId id="265" r:id="rId8"/>
    <p:sldId id="286" r:id="rId9"/>
    <p:sldId id="267" r:id="rId10"/>
    <p:sldId id="266" r:id="rId11"/>
    <p:sldId id="268" r:id="rId12"/>
    <p:sldId id="269" r:id="rId13"/>
    <p:sldId id="270" r:id="rId14"/>
    <p:sldId id="272" r:id="rId15"/>
    <p:sldId id="273" r:id="rId16"/>
    <p:sldId id="285" r:id="rId17"/>
    <p:sldId id="274" r:id="rId18"/>
    <p:sldId id="284" r:id="rId19"/>
    <p:sldId id="275" r:id="rId20"/>
    <p:sldId id="276" r:id="rId21"/>
    <p:sldId id="277" r:id="rId22"/>
    <p:sldId id="278" r:id="rId23"/>
    <p:sldId id="280" r:id="rId24"/>
    <p:sldId id="281" r:id="rId25"/>
    <p:sldId id="282" r:id="rId26"/>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04" autoAdjust="0"/>
    <p:restoredTop sz="94660"/>
  </p:normalViewPr>
  <p:slideViewPr>
    <p:cSldViewPr>
      <p:cViewPr varScale="1">
        <p:scale>
          <a:sx n="63" d="100"/>
          <a:sy n="63" d="100"/>
        </p:scale>
        <p:origin x="304" y="6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F5603829-2B07-43C4-A7C7-D4243943C341}" type="datetimeFigureOut">
              <a:rPr lang="en-GB" smtClean="0"/>
              <a:t>23/09/2024</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E0EBDE8F-DC62-4897-984C-B618D7A0C31C}" type="slidenum">
              <a:rPr lang="en-GB" smtClean="0"/>
              <a:t>‹#›</a:t>
            </a:fld>
            <a:endParaRPr lang="en-GB"/>
          </a:p>
        </p:txBody>
      </p:sp>
    </p:spTree>
    <p:extLst>
      <p:ext uri="{BB962C8B-B14F-4D97-AF65-F5344CB8AC3E}">
        <p14:creationId xmlns:p14="http://schemas.microsoft.com/office/powerpoint/2010/main" val="1858814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bg1"/>
                </a:solidFill>
                <a:latin typeface="Corbel"/>
                <a:cs typeface="Corbel"/>
              </a:defRPr>
            </a:lvl1pPr>
          </a:lstStyle>
          <a:p>
            <a:endParaRPr/>
          </a:p>
        </p:txBody>
      </p:sp>
      <p:sp>
        <p:nvSpPr>
          <p:cNvPr id="3" name="Holder 3"/>
          <p:cNvSpPr>
            <a:spLocks noGrp="1"/>
          </p:cNvSpPr>
          <p:nvPr>
            <p:ph type="body" idx="1"/>
          </p:nvPr>
        </p:nvSpPr>
        <p:spPr/>
        <p:txBody>
          <a:bodyPr lIns="0" tIns="0" rIns="0" bIns="0"/>
          <a:lstStyle>
            <a:lvl1pPr>
              <a:defRPr sz="3200" b="0" i="0">
                <a:solidFill>
                  <a:srgbClr val="585858"/>
                </a:solidFill>
                <a:latin typeface="Corbel"/>
                <a:cs typeface="Corbe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bg1"/>
                </a:solidFill>
                <a:latin typeface="Corbel"/>
                <a:cs typeface="Corbe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bg1"/>
                </a:solidFill>
                <a:latin typeface="Corbel"/>
                <a:cs typeface="Corbe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58951"/>
            <a:ext cx="3444240" cy="5331460"/>
          </a:xfrm>
          <a:custGeom>
            <a:avLst/>
            <a:gdLst/>
            <a:ahLst/>
            <a:cxnLst/>
            <a:rect l="l" t="t" r="r" b="b"/>
            <a:pathLst>
              <a:path w="3444240" h="5331460">
                <a:moveTo>
                  <a:pt x="3444240" y="0"/>
                </a:moveTo>
                <a:lnTo>
                  <a:pt x="0" y="0"/>
                </a:lnTo>
                <a:lnTo>
                  <a:pt x="0" y="5330952"/>
                </a:lnTo>
                <a:lnTo>
                  <a:pt x="3444240" y="5330952"/>
                </a:lnTo>
                <a:lnTo>
                  <a:pt x="3444240" y="0"/>
                </a:lnTo>
                <a:close/>
              </a:path>
            </a:pathLst>
          </a:custGeom>
          <a:solidFill>
            <a:srgbClr val="40B9D2"/>
          </a:solidFill>
        </p:spPr>
        <p:txBody>
          <a:bodyPr wrap="square" lIns="0" tIns="0" rIns="0" bIns="0" rtlCol="0"/>
          <a:lstStyle/>
          <a:p>
            <a:endParaRPr/>
          </a:p>
        </p:txBody>
      </p:sp>
      <p:sp>
        <p:nvSpPr>
          <p:cNvPr id="17" name="bg object 17"/>
          <p:cNvSpPr/>
          <p:nvPr/>
        </p:nvSpPr>
        <p:spPr>
          <a:xfrm>
            <a:off x="11815571" y="758951"/>
            <a:ext cx="376555" cy="5331460"/>
          </a:xfrm>
          <a:custGeom>
            <a:avLst/>
            <a:gdLst/>
            <a:ahLst/>
            <a:cxnLst/>
            <a:rect l="l" t="t" r="r" b="b"/>
            <a:pathLst>
              <a:path w="376554" h="5331460">
                <a:moveTo>
                  <a:pt x="0" y="5330952"/>
                </a:moveTo>
                <a:lnTo>
                  <a:pt x="376427" y="5330952"/>
                </a:lnTo>
                <a:lnTo>
                  <a:pt x="376427" y="0"/>
                </a:lnTo>
                <a:lnTo>
                  <a:pt x="0" y="0"/>
                </a:lnTo>
                <a:lnTo>
                  <a:pt x="0" y="5330952"/>
                </a:lnTo>
                <a:close/>
              </a:path>
            </a:pathLst>
          </a:custGeom>
          <a:solidFill>
            <a:srgbClr val="C7C7C7">
              <a:alpha val="49803"/>
            </a:srgbClr>
          </a:solidFill>
        </p:spPr>
        <p:txBody>
          <a:bodyPr wrap="square" lIns="0" tIns="0" rIns="0" bIns="0" rtlCol="0"/>
          <a:lstStyle/>
          <a:p>
            <a:endParaRPr/>
          </a:p>
        </p:txBody>
      </p:sp>
      <p:sp>
        <p:nvSpPr>
          <p:cNvPr id="2" name="Holder 2"/>
          <p:cNvSpPr>
            <a:spLocks noGrp="1"/>
          </p:cNvSpPr>
          <p:nvPr>
            <p:ph type="title"/>
          </p:nvPr>
        </p:nvSpPr>
        <p:spPr>
          <a:xfrm>
            <a:off x="334772" y="1676222"/>
            <a:ext cx="1671955" cy="1763395"/>
          </a:xfrm>
          <a:prstGeom prst="rect">
            <a:avLst/>
          </a:prstGeom>
        </p:spPr>
        <p:txBody>
          <a:bodyPr wrap="square" lIns="0" tIns="0" rIns="0" bIns="0">
            <a:spAutoFit/>
          </a:bodyPr>
          <a:lstStyle>
            <a:lvl1pPr>
              <a:defRPr sz="6000" b="0" i="0">
                <a:solidFill>
                  <a:schemeClr val="bg1"/>
                </a:solidFill>
                <a:latin typeface="Corbel"/>
                <a:cs typeface="Corbel"/>
              </a:defRPr>
            </a:lvl1pPr>
          </a:lstStyle>
          <a:p>
            <a:endParaRPr/>
          </a:p>
        </p:txBody>
      </p:sp>
      <p:sp>
        <p:nvSpPr>
          <p:cNvPr id="3" name="Holder 3"/>
          <p:cNvSpPr>
            <a:spLocks noGrp="1"/>
          </p:cNvSpPr>
          <p:nvPr>
            <p:ph type="body" idx="1"/>
          </p:nvPr>
        </p:nvSpPr>
        <p:spPr>
          <a:xfrm>
            <a:off x="3947286" y="1363421"/>
            <a:ext cx="6688455" cy="3606165"/>
          </a:xfrm>
          <a:prstGeom prst="rect">
            <a:avLst/>
          </a:prstGeom>
        </p:spPr>
        <p:txBody>
          <a:bodyPr wrap="square" lIns="0" tIns="0" rIns="0" bIns="0">
            <a:spAutoFit/>
          </a:bodyPr>
          <a:lstStyle>
            <a:lvl1pPr>
              <a:defRPr sz="3200" b="0" i="0">
                <a:solidFill>
                  <a:srgbClr val="585858"/>
                </a:solidFill>
                <a:latin typeface="Corbel"/>
                <a:cs typeface="Corbe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9/23/2024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Hedgehogs@watlington.oxon.sch.uk" TargetMode="External"/><Relationship Id="rId2" Type="http://schemas.openxmlformats.org/officeDocument/2006/relationships/hyperlink" Target="mailto:Robins@watlington.oxon.sch.uk" TargetMode="Externa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www.teachyourmonstertoread.com/" TargetMode="External"/><Relationship Id="rId2" Type="http://schemas.openxmlformats.org/officeDocument/2006/relationships/hyperlink" Target="https://www.booktrust.org.uk/what-we-do/programmes-and-campaigns/bookstart/families/" TargetMode="Externa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762000"/>
            <a:ext cx="7553325" cy="5334000"/>
          </a:xfrm>
          <a:custGeom>
            <a:avLst/>
            <a:gdLst/>
            <a:ahLst/>
            <a:cxnLst/>
            <a:rect l="l" t="t" r="r" b="b"/>
            <a:pathLst>
              <a:path w="7553325" h="5334000">
                <a:moveTo>
                  <a:pt x="7552944" y="0"/>
                </a:moveTo>
                <a:lnTo>
                  <a:pt x="0" y="0"/>
                </a:lnTo>
                <a:lnTo>
                  <a:pt x="0" y="5334000"/>
                </a:lnTo>
                <a:lnTo>
                  <a:pt x="7552944" y="5334000"/>
                </a:lnTo>
                <a:lnTo>
                  <a:pt x="7552944" y="0"/>
                </a:lnTo>
                <a:close/>
              </a:path>
            </a:pathLst>
          </a:custGeom>
          <a:solidFill>
            <a:srgbClr val="40B9D2"/>
          </a:solidFill>
        </p:spPr>
        <p:txBody>
          <a:bodyPr wrap="square" lIns="0" tIns="0" rIns="0" bIns="0" rtlCol="0"/>
          <a:lstStyle/>
          <a:p>
            <a:endParaRPr/>
          </a:p>
        </p:txBody>
      </p:sp>
      <p:sp>
        <p:nvSpPr>
          <p:cNvPr id="3" name="object 3"/>
          <p:cNvSpPr txBox="1">
            <a:spLocks noGrp="1"/>
          </p:cNvSpPr>
          <p:nvPr>
            <p:ph type="title"/>
          </p:nvPr>
        </p:nvSpPr>
        <p:spPr>
          <a:xfrm>
            <a:off x="246126" y="998502"/>
            <a:ext cx="5638800" cy="2857834"/>
          </a:xfrm>
          <a:prstGeom prst="rect">
            <a:avLst/>
          </a:prstGeom>
        </p:spPr>
        <p:txBody>
          <a:bodyPr vert="horz" wrap="square" lIns="0" tIns="99695" rIns="0" bIns="0" rtlCol="0">
            <a:spAutoFit/>
          </a:bodyPr>
          <a:lstStyle/>
          <a:p>
            <a:pPr marL="12700" marR="1143635">
              <a:lnSpc>
                <a:spcPts val="5400"/>
              </a:lnSpc>
              <a:spcBef>
                <a:spcPts val="785"/>
              </a:spcBef>
            </a:pPr>
            <a:r>
              <a:rPr sz="5000" spc="-10" dirty="0" err="1" smtClean="0">
                <a:latin typeface="Twinkl" pitchFamily="2" charset="0"/>
              </a:rPr>
              <a:t>Watlington</a:t>
            </a:r>
            <a:r>
              <a:rPr lang="en-GB" sz="5000" spc="-10" dirty="0" smtClean="0">
                <a:latin typeface="Twinkl" pitchFamily="2" charset="0"/>
              </a:rPr>
              <a:t> </a:t>
            </a:r>
            <a:r>
              <a:rPr lang="en-GB" sz="5000" spc="-100" dirty="0" smtClean="0">
                <a:latin typeface="Twinkl" pitchFamily="2" charset="0"/>
              </a:rPr>
              <a:t>Early Years</a:t>
            </a:r>
            <a:r>
              <a:rPr lang="en-GB" sz="5000" spc="-80" dirty="0">
                <a:latin typeface="Twinkl" pitchFamily="2" charset="0"/>
              </a:rPr>
              <a:t/>
            </a:r>
            <a:br>
              <a:rPr lang="en-GB" sz="5000" spc="-80" dirty="0">
                <a:latin typeface="Twinkl" pitchFamily="2" charset="0"/>
              </a:rPr>
            </a:br>
            <a:endParaRPr sz="5000" dirty="0">
              <a:latin typeface="Twinkl" pitchFamily="2" charset="0"/>
            </a:endParaRPr>
          </a:p>
          <a:p>
            <a:pPr marL="12700">
              <a:lnSpc>
                <a:spcPts val="5320"/>
              </a:lnSpc>
            </a:pPr>
            <a:endParaRPr sz="5000" dirty="0">
              <a:latin typeface="Twinkl" pitchFamily="2" charset="0"/>
            </a:endParaRPr>
          </a:p>
        </p:txBody>
      </p:sp>
      <p:sp>
        <p:nvSpPr>
          <p:cNvPr id="5" name="object 5"/>
          <p:cNvSpPr/>
          <p:nvPr/>
        </p:nvSpPr>
        <p:spPr>
          <a:xfrm>
            <a:off x="11815571" y="758951"/>
            <a:ext cx="376555" cy="5331460"/>
          </a:xfrm>
          <a:custGeom>
            <a:avLst/>
            <a:gdLst/>
            <a:ahLst/>
            <a:cxnLst/>
            <a:rect l="l" t="t" r="r" b="b"/>
            <a:pathLst>
              <a:path w="376554" h="5331460">
                <a:moveTo>
                  <a:pt x="0" y="5330952"/>
                </a:moveTo>
                <a:lnTo>
                  <a:pt x="376427" y="5330952"/>
                </a:lnTo>
                <a:lnTo>
                  <a:pt x="376427" y="0"/>
                </a:lnTo>
                <a:lnTo>
                  <a:pt x="0" y="0"/>
                </a:lnTo>
                <a:lnTo>
                  <a:pt x="0" y="5330952"/>
                </a:lnTo>
                <a:close/>
              </a:path>
            </a:pathLst>
          </a:custGeom>
          <a:solidFill>
            <a:srgbClr val="C7C7C7">
              <a:alpha val="49803"/>
            </a:srgbClr>
          </a:solidFill>
        </p:spPr>
        <p:txBody>
          <a:bodyPr wrap="square" lIns="0" tIns="0" rIns="0" bIns="0" rtlCol="0"/>
          <a:lstStyle/>
          <a:p>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9065" y="457200"/>
            <a:ext cx="4660772" cy="590380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9814" y="1371600"/>
            <a:ext cx="2834386" cy="1272784"/>
          </a:xfrm>
          <a:prstGeom prst="rect">
            <a:avLst/>
          </a:prstGeom>
        </p:spPr>
        <p:txBody>
          <a:bodyPr vert="horz" wrap="square" lIns="0" tIns="63500" rIns="0" bIns="0" rtlCol="0">
            <a:spAutoFit/>
          </a:bodyPr>
          <a:lstStyle/>
          <a:p>
            <a:pPr marL="12700" marR="5080">
              <a:lnSpc>
                <a:spcPts val="3130"/>
              </a:lnSpc>
              <a:spcBef>
                <a:spcPts val="500"/>
              </a:spcBef>
            </a:pPr>
            <a:r>
              <a:rPr sz="3600" spc="-50" dirty="0">
                <a:latin typeface="Twinkl" pitchFamily="2" charset="0"/>
              </a:rPr>
              <a:t>What</a:t>
            </a:r>
            <a:r>
              <a:rPr sz="3600" spc="-120" dirty="0">
                <a:latin typeface="Twinkl" pitchFamily="2" charset="0"/>
              </a:rPr>
              <a:t> </a:t>
            </a:r>
            <a:r>
              <a:rPr sz="3600" spc="-20" dirty="0">
                <a:latin typeface="Twinkl" pitchFamily="2" charset="0"/>
              </a:rPr>
              <a:t>does </a:t>
            </a:r>
            <a:r>
              <a:rPr sz="3600" spc="-55" dirty="0">
                <a:latin typeface="Twinkl" pitchFamily="2" charset="0"/>
              </a:rPr>
              <a:t>language</a:t>
            </a:r>
            <a:r>
              <a:rPr sz="3600" spc="-155" dirty="0">
                <a:latin typeface="Twinkl" pitchFamily="2" charset="0"/>
              </a:rPr>
              <a:t> </a:t>
            </a:r>
            <a:r>
              <a:rPr sz="3600" spc="-50" dirty="0">
                <a:latin typeface="Twinkl" pitchFamily="2" charset="0"/>
              </a:rPr>
              <a:t>rich</a:t>
            </a:r>
            <a:r>
              <a:rPr sz="3600" spc="-120" dirty="0">
                <a:latin typeface="Twinkl" pitchFamily="2" charset="0"/>
              </a:rPr>
              <a:t> </a:t>
            </a:r>
            <a:r>
              <a:rPr sz="3600" spc="-45" dirty="0">
                <a:latin typeface="Twinkl" pitchFamily="2" charset="0"/>
              </a:rPr>
              <a:t>look </a:t>
            </a:r>
            <a:r>
              <a:rPr sz="3600" spc="-10" dirty="0">
                <a:latin typeface="Twinkl" pitchFamily="2" charset="0"/>
              </a:rPr>
              <a:t>like?</a:t>
            </a:r>
            <a:endParaRPr sz="3600" dirty="0">
              <a:latin typeface="Twinkl" pitchFamily="2" charset="0"/>
            </a:endParaRPr>
          </a:p>
        </p:txBody>
      </p:sp>
      <p:sp>
        <p:nvSpPr>
          <p:cNvPr id="4" name="object 4"/>
          <p:cNvSpPr txBox="1"/>
          <p:nvPr/>
        </p:nvSpPr>
        <p:spPr>
          <a:xfrm>
            <a:off x="3962400" y="838200"/>
            <a:ext cx="7122159" cy="5483809"/>
          </a:xfrm>
          <a:prstGeom prst="rect">
            <a:avLst/>
          </a:prstGeom>
        </p:spPr>
        <p:txBody>
          <a:bodyPr vert="horz" wrap="square" lIns="0" tIns="128270" rIns="0" bIns="0" rtlCol="0">
            <a:spAutoFit/>
          </a:bodyPr>
          <a:lstStyle/>
          <a:p>
            <a:pPr marL="195580" indent="-182880">
              <a:lnSpc>
                <a:spcPct val="100000"/>
              </a:lnSpc>
              <a:spcBef>
                <a:spcPts val="1010"/>
              </a:spcBef>
              <a:buClr>
                <a:srgbClr val="40B9D2"/>
              </a:buClr>
              <a:buChar char="-"/>
              <a:tabLst>
                <a:tab pos="195580" algn="l"/>
              </a:tabLst>
            </a:pPr>
            <a:r>
              <a:rPr sz="2400" dirty="0">
                <a:solidFill>
                  <a:srgbClr val="001F5F"/>
                </a:solidFill>
                <a:latin typeface="Twinkl" pitchFamily="2" charset="0"/>
                <a:cs typeface="Corbel"/>
              </a:rPr>
              <a:t>Correct</a:t>
            </a:r>
            <a:r>
              <a:rPr sz="2400" spc="-55" dirty="0">
                <a:solidFill>
                  <a:srgbClr val="001F5F"/>
                </a:solidFill>
                <a:latin typeface="Twinkl" pitchFamily="2" charset="0"/>
                <a:cs typeface="Corbel"/>
              </a:rPr>
              <a:t> </a:t>
            </a:r>
            <a:r>
              <a:rPr sz="2400" dirty="0">
                <a:solidFill>
                  <a:srgbClr val="001F5F"/>
                </a:solidFill>
                <a:latin typeface="Twinkl" pitchFamily="2" charset="0"/>
                <a:cs typeface="Corbel"/>
              </a:rPr>
              <a:t>modelling</a:t>
            </a:r>
            <a:r>
              <a:rPr sz="2400" spc="10" dirty="0">
                <a:solidFill>
                  <a:srgbClr val="001F5F"/>
                </a:solidFill>
                <a:latin typeface="Twinkl" pitchFamily="2" charset="0"/>
                <a:cs typeface="Corbel"/>
              </a:rPr>
              <a:t> </a:t>
            </a:r>
            <a:r>
              <a:rPr sz="2400" dirty="0">
                <a:solidFill>
                  <a:srgbClr val="001F5F"/>
                </a:solidFill>
                <a:latin typeface="Twinkl" pitchFamily="2" charset="0"/>
                <a:cs typeface="Corbel"/>
              </a:rPr>
              <a:t>of</a:t>
            </a:r>
            <a:r>
              <a:rPr sz="2400" spc="-25" dirty="0">
                <a:solidFill>
                  <a:srgbClr val="001F5F"/>
                </a:solidFill>
                <a:latin typeface="Twinkl" pitchFamily="2" charset="0"/>
                <a:cs typeface="Corbel"/>
              </a:rPr>
              <a:t> </a:t>
            </a:r>
            <a:r>
              <a:rPr lang="en-GB" sz="2400" spc="-25" dirty="0" smtClean="0">
                <a:solidFill>
                  <a:srgbClr val="001F5F"/>
                </a:solidFill>
                <a:latin typeface="Twinkl" pitchFamily="2" charset="0"/>
                <a:cs typeface="Corbel"/>
              </a:rPr>
              <a:t>speaking, listening, </a:t>
            </a:r>
            <a:r>
              <a:rPr sz="2400" dirty="0" smtClean="0">
                <a:solidFill>
                  <a:srgbClr val="001F5F"/>
                </a:solidFill>
                <a:latin typeface="Twinkl" pitchFamily="2" charset="0"/>
                <a:cs typeface="Corbel"/>
              </a:rPr>
              <a:t>reading </a:t>
            </a:r>
            <a:r>
              <a:rPr sz="2400" dirty="0">
                <a:solidFill>
                  <a:srgbClr val="001F5F"/>
                </a:solidFill>
                <a:latin typeface="Twinkl" pitchFamily="2" charset="0"/>
                <a:cs typeface="Corbel"/>
              </a:rPr>
              <a:t>and</a:t>
            </a:r>
            <a:r>
              <a:rPr sz="2400" spc="-15" dirty="0">
                <a:solidFill>
                  <a:srgbClr val="001F5F"/>
                </a:solidFill>
                <a:latin typeface="Twinkl" pitchFamily="2" charset="0"/>
                <a:cs typeface="Corbel"/>
              </a:rPr>
              <a:t> </a:t>
            </a:r>
            <a:r>
              <a:rPr sz="2400" spc="-10" dirty="0" smtClean="0">
                <a:solidFill>
                  <a:srgbClr val="001F5F"/>
                </a:solidFill>
                <a:latin typeface="Twinkl" pitchFamily="2" charset="0"/>
                <a:cs typeface="Corbel"/>
              </a:rPr>
              <a:t>writing</a:t>
            </a:r>
            <a:r>
              <a:rPr lang="en-GB" sz="2400" spc="-10" dirty="0" smtClean="0">
                <a:solidFill>
                  <a:srgbClr val="001F5F"/>
                </a:solidFill>
                <a:latin typeface="Twinkl" pitchFamily="2" charset="0"/>
                <a:cs typeface="Corbel"/>
              </a:rPr>
              <a:t> (speech sounds)</a:t>
            </a:r>
            <a:endParaRPr sz="2400" dirty="0">
              <a:latin typeface="Twinkl" pitchFamily="2" charset="0"/>
              <a:cs typeface="Corbel"/>
            </a:endParaRPr>
          </a:p>
          <a:p>
            <a:pPr marL="195580" indent="-182880">
              <a:lnSpc>
                <a:spcPct val="100000"/>
              </a:lnSpc>
              <a:spcBef>
                <a:spcPts val="915"/>
              </a:spcBef>
              <a:buClr>
                <a:srgbClr val="40B9D2"/>
              </a:buClr>
              <a:buChar char="-"/>
              <a:tabLst>
                <a:tab pos="195580" algn="l"/>
              </a:tabLst>
            </a:pPr>
            <a:r>
              <a:rPr sz="2400" dirty="0">
                <a:solidFill>
                  <a:srgbClr val="001F5F"/>
                </a:solidFill>
                <a:latin typeface="Twinkl" pitchFamily="2" charset="0"/>
                <a:cs typeface="Corbel"/>
              </a:rPr>
              <a:t>Shared</a:t>
            </a:r>
            <a:r>
              <a:rPr sz="2400" spc="-10" dirty="0">
                <a:solidFill>
                  <a:srgbClr val="001F5F"/>
                </a:solidFill>
                <a:latin typeface="Twinkl" pitchFamily="2" charset="0"/>
                <a:cs typeface="Corbel"/>
              </a:rPr>
              <a:t> </a:t>
            </a:r>
            <a:r>
              <a:rPr sz="2400" spc="-10" dirty="0" smtClean="0">
                <a:solidFill>
                  <a:srgbClr val="001F5F"/>
                </a:solidFill>
                <a:latin typeface="Twinkl" pitchFamily="2" charset="0"/>
                <a:cs typeface="Corbel"/>
              </a:rPr>
              <a:t>experiences</a:t>
            </a:r>
            <a:r>
              <a:rPr lang="en-GB" sz="2400" spc="-10" dirty="0" smtClean="0">
                <a:solidFill>
                  <a:srgbClr val="001F5F"/>
                </a:solidFill>
                <a:latin typeface="Twinkl" pitchFamily="2" charset="0"/>
                <a:cs typeface="Corbel"/>
              </a:rPr>
              <a:t> – day to day</a:t>
            </a:r>
            <a:endParaRPr sz="2400" dirty="0">
              <a:latin typeface="Twinkl" pitchFamily="2" charset="0"/>
              <a:cs typeface="Corbel"/>
            </a:endParaRPr>
          </a:p>
          <a:p>
            <a:pPr marL="195580" indent="-182880">
              <a:lnSpc>
                <a:spcPct val="100000"/>
              </a:lnSpc>
              <a:spcBef>
                <a:spcPts val="910"/>
              </a:spcBef>
              <a:buClr>
                <a:srgbClr val="40B9D2"/>
              </a:buClr>
              <a:buChar char="-"/>
              <a:tabLst>
                <a:tab pos="195580" algn="l"/>
              </a:tabLst>
            </a:pPr>
            <a:r>
              <a:rPr sz="2400" dirty="0">
                <a:solidFill>
                  <a:srgbClr val="001F5F"/>
                </a:solidFill>
                <a:latin typeface="Twinkl" pitchFamily="2" charset="0"/>
                <a:cs typeface="Corbel"/>
              </a:rPr>
              <a:t>New</a:t>
            </a:r>
            <a:r>
              <a:rPr sz="2400" spc="-25" dirty="0">
                <a:solidFill>
                  <a:srgbClr val="001F5F"/>
                </a:solidFill>
                <a:latin typeface="Twinkl" pitchFamily="2" charset="0"/>
                <a:cs typeface="Corbel"/>
              </a:rPr>
              <a:t> </a:t>
            </a:r>
            <a:r>
              <a:rPr sz="2400" dirty="0">
                <a:solidFill>
                  <a:srgbClr val="001F5F"/>
                </a:solidFill>
                <a:latin typeface="Twinkl" pitchFamily="2" charset="0"/>
                <a:cs typeface="Corbel"/>
              </a:rPr>
              <a:t>vocabulary</a:t>
            </a:r>
            <a:r>
              <a:rPr sz="2400" spc="-35" dirty="0">
                <a:solidFill>
                  <a:srgbClr val="001F5F"/>
                </a:solidFill>
                <a:latin typeface="Twinkl" pitchFamily="2" charset="0"/>
                <a:cs typeface="Corbel"/>
              </a:rPr>
              <a:t> </a:t>
            </a:r>
            <a:r>
              <a:rPr sz="2400" dirty="0">
                <a:solidFill>
                  <a:srgbClr val="001F5F"/>
                </a:solidFill>
                <a:latin typeface="Twinkl" pitchFamily="2" charset="0"/>
                <a:cs typeface="Corbel"/>
              </a:rPr>
              <a:t>introduced</a:t>
            </a:r>
            <a:r>
              <a:rPr sz="2400" spc="-35" dirty="0">
                <a:solidFill>
                  <a:srgbClr val="001F5F"/>
                </a:solidFill>
                <a:latin typeface="Twinkl" pitchFamily="2" charset="0"/>
                <a:cs typeface="Corbel"/>
              </a:rPr>
              <a:t> </a:t>
            </a:r>
            <a:r>
              <a:rPr sz="2400" dirty="0">
                <a:solidFill>
                  <a:srgbClr val="001F5F"/>
                </a:solidFill>
                <a:latin typeface="Twinkl" pitchFamily="2" charset="0"/>
                <a:cs typeface="Corbel"/>
              </a:rPr>
              <a:t>and</a:t>
            </a:r>
            <a:r>
              <a:rPr sz="2400" spc="-20" dirty="0">
                <a:solidFill>
                  <a:srgbClr val="001F5F"/>
                </a:solidFill>
                <a:latin typeface="Twinkl" pitchFamily="2" charset="0"/>
                <a:cs typeface="Corbel"/>
              </a:rPr>
              <a:t> </a:t>
            </a:r>
            <a:r>
              <a:rPr sz="2400" dirty="0">
                <a:solidFill>
                  <a:srgbClr val="001F5F"/>
                </a:solidFill>
                <a:latin typeface="Twinkl" pitchFamily="2" charset="0"/>
                <a:cs typeface="Corbel"/>
              </a:rPr>
              <a:t>explained/ </a:t>
            </a:r>
            <a:r>
              <a:rPr sz="2400" spc="-10" dirty="0">
                <a:solidFill>
                  <a:srgbClr val="001F5F"/>
                </a:solidFill>
                <a:latin typeface="Twinkl" pitchFamily="2" charset="0"/>
                <a:cs typeface="Corbel"/>
              </a:rPr>
              <a:t>explored</a:t>
            </a:r>
            <a:endParaRPr sz="2400" dirty="0">
              <a:latin typeface="Twinkl" pitchFamily="2" charset="0"/>
              <a:cs typeface="Corbel"/>
            </a:endParaRPr>
          </a:p>
          <a:p>
            <a:pPr marL="194945" marR="563245" indent="-182880">
              <a:lnSpc>
                <a:spcPts val="2590"/>
              </a:lnSpc>
              <a:spcBef>
                <a:spcPts val="1240"/>
              </a:spcBef>
              <a:buClr>
                <a:srgbClr val="40B9D2"/>
              </a:buClr>
              <a:buChar char="-"/>
              <a:tabLst>
                <a:tab pos="195580" algn="l"/>
              </a:tabLst>
            </a:pPr>
            <a:r>
              <a:rPr sz="2400" dirty="0">
                <a:solidFill>
                  <a:srgbClr val="001F5F"/>
                </a:solidFill>
                <a:latin typeface="Twinkl" pitchFamily="2" charset="0"/>
                <a:cs typeface="Corbel"/>
              </a:rPr>
              <a:t>Opportunities to</a:t>
            </a:r>
            <a:r>
              <a:rPr sz="2400" spc="-25" dirty="0">
                <a:solidFill>
                  <a:srgbClr val="001F5F"/>
                </a:solidFill>
                <a:latin typeface="Twinkl" pitchFamily="2" charset="0"/>
                <a:cs typeface="Corbel"/>
              </a:rPr>
              <a:t> </a:t>
            </a:r>
            <a:r>
              <a:rPr sz="2400" dirty="0">
                <a:solidFill>
                  <a:srgbClr val="001F5F"/>
                </a:solidFill>
                <a:latin typeface="Twinkl" pitchFamily="2" charset="0"/>
                <a:cs typeface="Corbel"/>
              </a:rPr>
              <a:t>talk</a:t>
            </a:r>
            <a:r>
              <a:rPr sz="2400" spc="-5" dirty="0">
                <a:solidFill>
                  <a:srgbClr val="001F5F"/>
                </a:solidFill>
                <a:latin typeface="Twinkl" pitchFamily="2" charset="0"/>
                <a:cs typeface="Corbel"/>
              </a:rPr>
              <a:t> </a:t>
            </a:r>
            <a:r>
              <a:rPr sz="2400" dirty="0">
                <a:solidFill>
                  <a:srgbClr val="001F5F"/>
                </a:solidFill>
                <a:latin typeface="Twinkl" pitchFamily="2" charset="0"/>
                <a:cs typeface="Corbel"/>
              </a:rPr>
              <a:t>and</a:t>
            </a:r>
            <a:r>
              <a:rPr sz="2400" spc="-20" dirty="0">
                <a:solidFill>
                  <a:srgbClr val="001F5F"/>
                </a:solidFill>
                <a:latin typeface="Twinkl" pitchFamily="2" charset="0"/>
                <a:cs typeface="Corbel"/>
              </a:rPr>
              <a:t> </a:t>
            </a:r>
            <a:r>
              <a:rPr sz="2400" dirty="0">
                <a:solidFill>
                  <a:srgbClr val="001F5F"/>
                </a:solidFill>
                <a:latin typeface="Twinkl" pitchFamily="2" charset="0"/>
                <a:cs typeface="Corbel"/>
              </a:rPr>
              <a:t>be</a:t>
            </a:r>
            <a:r>
              <a:rPr sz="2400" spc="-10" dirty="0">
                <a:solidFill>
                  <a:srgbClr val="001F5F"/>
                </a:solidFill>
                <a:latin typeface="Twinkl" pitchFamily="2" charset="0"/>
                <a:cs typeface="Corbel"/>
              </a:rPr>
              <a:t> </a:t>
            </a:r>
            <a:r>
              <a:rPr sz="2400" dirty="0">
                <a:solidFill>
                  <a:srgbClr val="001F5F"/>
                </a:solidFill>
                <a:latin typeface="Twinkl" pitchFamily="2" charset="0"/>
                <a:cs typeface="Corbel"/>
              </a:rPr>
              <a:t>listened</a:t>
            </a:r>
            <a:r>
              <a:rPr sz="2400" spc="20" dirty="0">
                <a:solidFill>
                  <a:srgbClr val="001F5F"/>
                </a:solidFill>
                <a:latin typeface="Twinkl" pitchFamily="2" charset="0"/>
                <a:cs typeface="Corbel"/>
              </a:rPr>
              <a:t> </a:t>
            </a:r>
            <a:r>
              <a:rPr sz="2400" dirty="0">
                <a:solidFill>
                  <a:srgbClr val="001F5F"/>
                </a:solidFill>
                <a:latin typeface="Twinkl" pitchFamily="2" charset="0"/>
                <a:cs typeface="Corbel"/>
              </a:rPr>
              <a:t>to</a:t>
            </a:r>
            <a:r>
              <a:rPr sz="2400" spc="-5" dirty="0">
                <a:solidFill>
                  <a:srgbClr val="001F5F"/>
                </a:solidFill>
                <a:latin typeface="Twinkl" pitchFamily="2" charset="0"/>
                <a:cs typeface="Corbel"/>
              </a:rPr>
              <a:t> </a:t>
            </a:r>
            <a:r>
              <a:rPr sz="2400" dirty="0">
                <a:solidFill>
                  <a:srgbClr val="001F5F"/>
                </a:solidFill>
                <a:latin typeface="Twinkl" pitchFamily="2" charset="0"/>
                <a:cs typeface="Corbel"/>
              </a:rPr>
              <a:t>–</a:t>
            </a:r>
            <a:r>
              <a:rPr sz="2400" spc="-20" dirty="0">
                <a:solidFill>
                  <a:srgbClr val="001F5F"/>
                </a:solidFill>
                <a:latin typeface="Twinkl" pitchFamily="2" charset="0"/>
                <a:cs typeface="Corbel"/>
              </a:rPr>
              <a:t> </a:t>
            </a:r>
            <a:r>
              <a:rPr sz="2400" spc="-10" dirty="0">
                <a:solidFill>
                  <a:srgbClr val="001F5F"/>
                </a:solidFill>
                <a:latin typeface="Twinkl" pitchFamily="2" charset="0"/>
                <a:cs typeface="Corbel"/>
              </a:rPr>
              <a:t>language </a:t>
            </a:r>
            <a:r>
              <a:rPr sz="2400" dirty="0">
                <a:solidFill>
                  <a:srgbClr val="001F5F"/>
                </a:solidFill>
                <a:latin typeface="Twinkl" pitchFamily="2" charset="0"/>
                <a:cs typeface="Corbel"/>
              </a:rPr>
              <a:t>developed/</a:t>
            </a:r>
            <a:r>
              <a:rPr sz="2400" spc="-5" dirty="0">
                <a:solidFill>
                  <a:srgbClr val="001F5F"/>
                </a:solidFill>
                <a:latin typeface="Twinkl" pitchFamily="2" charset="0"/>
                <a:cs typeface="Corbel"/>
              </a:rPr>
              <a:t> </a:t>
            </a:r>
            <a:r>
              <a:rPr sz="2400" spc="-10" dirty="0">
                <a:solidFill>
                  <a:srgbClr val="001F5F"/>
                </a:solidFill>
                <a:latin typeface="Twinkl" pitchFamily="2" charset="0"/>
                <a:cs typeface="Corbel"/>
              </a:rPr>
              <a:t>modelled</a:t>
            </a:r>
            <a:endParaRPr sz="2400" dirty="0">
              <a:latin typeface="Twinkl" pitchFamily="2" charset="0"/>
              <a:cs typeface="Corbel"/>
            </a:endParaRPr>
          </a:p>
          <a:p>
            <a:pPr marL="194945" marR="5080" indent="-182880">
              <a:lnSpc>
                <a:spcPct val="90100"/>
              </a:lnSpc>
              <a:spcBef>
                <a:spcPts val="1165"/>
              </a:spcBef>
              <a:buClr>
                <a:srgbClr val="40B9D2"/>
              </a:buClr>
              <a:buChar char="-"/>
              <a:tabLst>
                <a:tab pos="195580" algn="l"/>
              </a:tabLst>
            </a:pPr>
            <a:r>
              <a:rPr sz="2400" dirty="0">
                <a:solidFill>
                  <a:srgbClr val="001F5F"/>
                </a:solidFill>
                <a:latin typeface="Twinkl" pitchFamily="2" charset="0"/>
                <a:cs typeface="Corbel"/>
              </a:rPr>
              <a:t>Range</a:t>
            </a:r>
            <a:r>
              <a:rPr sz="2400" spc="-10" dirty="0">
                <a:solidFill>
                  <a:srgbClr val="001F5F"/>
                </a:solidFill>
                <a:latin typeface="Twinkl" pitchFamily="2" charset="0"/>
                <a:cs typeface="Corbel"/>
              </a:rPr>
              <a:t> </a:t>
            </a:r>
            <a:r>
              <a:rPr sz="2400" dirty="0">
                <a:solidFill>
                  <a:srgbClr val="001F5F"/>
                </a:solidFill>
                <a:latin typeface="Twinkl" pitchFamily="2" charset="0"/>
                <a:cs typeface="Corbel"/>
              </a:rPr>
              <a:t>of</a:t>
            </a:r>
            <a:r>
              <a:rPr sz="2400" spc="-35" dirty="0">
                <a:solidFill>
                  <a:srgbClr val="001F5F"/>
                </a:solidFill>
                <a:latin typeface="Twinkl" pitchFamily="2" charset="0"/>
                <a:cs typeface="Corbel"/>
              </a:rPr>
              <a:t> </a:t>
            </a:r>
            <a:r>
              <a:rPr sz="2400" dirty="0">
                <a:solidFill>
                  <a:srgbClr val="001F5F"/>
                </a:solidFill>
                <a:latin typeface="Twinkl" pitchFamily="2" charset="0"/>
                <a:cs typeface="Corbel"/>
              </a:rPr>
              <a:t>texts</a:t>
            </a:r>
            <a:r>
              <a:rPr sz="2400" spc="-5" dirty="0">
                <a:solidFill>
                  <a:srgbClr val="001F5F"/>
                </a:solidFill>
                <a:latin typeface="Twinkl" pitchFamily="2" charset="0"/>
                <a:cs typeface="Corbel"/>
              </a:rPr>
              <a:t> </a:t>
            </a:r>
            <a:r>
              <a:rPr sz="2400" dirty="0">
                <a:solidFill>
                  <a:srgbClr val="001F5F"/>
                </a:solidFill>
                <a:latin typeface="Twinkl" pitchFamily="2" charset="0"/>
                <a:cs typeface="Corbel"/>
              </a:rPr>
              <a:t>to</a:t>
            </a:r>
            <a:r>
              <a:rPr sz="2400" spc="-20" dirty="0">
                <a:solidFill>
                  <a:srgbClr val="001F5F"/>
                </a:solidFill>
                <a:latin typeface="Twinkl" pitchFamily="2" charset="0"/>
                <a:cs typeface="Corbel"/>
              </a:rPr>
              <a:t> </a:t>
            </a:r>
            <a:r>
              <a:rPr sz="2400" dirty="0">
                <a:solidFill>
                  <a:srgbClr val="001F5F"/>
                </a:solidFill>
                <a:latin typeface="Twinkl" pitchFamily="2" charset="0"/>
                <a:cs typeface="Corbel"/>
              </a:rPr>
              <a:t>develop</a:t>
            </a:r>
            <a:r>
              <a:rPr sz="2400" spc="-10" dirty="0">
                <a:solidFill>
                  <a:srgbClr val="001F5F"/>
                </a:solidFill>
                <a:latin typeface="Twinkl" pitchFamily="2" charset="0"/>
                <a:cs typeface="Corbel"/>
              </a:rPr>
              <a:t> </a:t>
            </a:r>
            <a:r>
              <a:rPr sz="2400" dirty="0">
                <a:solidFill>
                  <a:srgbClr val="001F5F"/>
                </a:solidFill>
                <a:latin typeface="Twinkl" pitchFamily="2" charset="0"/>
                <a:cs typeface="Corbel"/>
              </a:rPr>
              <a:t>language –</a:t>
            </a:r>
            <a:r>
              <a:rPr sz="2400" spc="-25" dirty="0">
                <a:solidFill>
                  <a:srgbClr val="001F5F"/>
                </a:solidFill>
                <a:latin typeface="Twinkl" pitchFamily="2" charset="0"/>
                <a:cs typeface="Corbel"/>
              </a:rPr>
              <a:t> </a:t>
            </a:r>
            <a:r>
              <a:rPr sz="2400" dirty="0">
                <a:solidFill>
                  <a:srgbClr val="001F5F"/>
                </a:solidFill>
                <a:latin typeface="Twinkl" pitchFamily="2" charset="0"/>
                <a:cs typeface="Corbel"/>
              </a:rPr>
              <a:t>from</a:t>
            </a:r>
            <a:r>
              <a:rPr sz="2400" spc="-30" dirty="0">
                <a:solidFill>
                  <a:srgbClr val="001F5F"/>
                </a:solidFill>
                <a:latin typeface="Twinkl" pitchFamily="2" charset="0"/>
                <a:cs typeface="Corbel"/>
              </a:rPr>
              <a:t> </a:t>
            </a:r>
            <a:r>
              <a:rPr sz="2400" spc="-10" dirty="0">
                <a:solidFill>
                  <a:srgbClr val="001F5F"/>
                </a:solidFill>
                <a:latin typeface="Twinkl" pitchFamily="2" charset="0"/>
                <a:cs typeface="Corbel"/>
              </a:rPr>
              <a:t>different </a:t>
            </a:r>
            <a:r>
              <a:rPr sz="2400" dirty="0">
                <a:solidFill>
                  <a:srgbClr val="001F5F"/>
                </a:solidFill>
                <a:latin typeface="Twinkl" pitchFamily="2" charset="0"/>
                <a:cs typeface="Corbel"/>
              </a:rPr>
              <a:t>cultures,</a:t>
            </a:r>
            <a:r>
              <a:rPr sz="2400" spc="-20" dirty="0">
                <a:solidFill>
                  <a:srgbClr val="001F5F"/>
                </a:solidFill>
                <a:latin typeface="Twinkl" pitchFamily="2" charset="0"/>
                <a:cs typeface="Corbel"/>
              </a:rPr>
              <a:t> </a:t>
            </a:r>
            <a:r>
              <a:rPr sz="2400" dirty="0">
                <a:solidFill>
                  <a:srgbClr val="001F5F"/>
                </a:solidFill>
                <a:latin typeface="Twinkl" pitchFamily="2" charset="0"/>
                <a:cs typeface="Corbel"/>
              </a:rPr>
              <a:t>magazines,</a:t>
            </a:r>
            <a:r>
              <a:rPr sz="2400" spc="-5" dirty="0">
                <a:solidFill>
                  <a:srgbClr val="001F5F"/>
                </a:solidFill>
                <a:latin typeface="Twinkl" pitchFamily="2" charset="0"/>
                <a:cs typeface="Corbel"/>
              </a:rPr>
              <a:t> </a:t>
            </a:r>
            <a:r>
              <a:rPr sz="2400" dirty="0">
                <a:solidFill>
                  <a:srgbClr val="001F5F"/>
                </a:solidFill>
                <a:latin typeface="Twinkl" pitchFamily="2" charset="0"/>
                <a:cs typeface="Corbel"/>
              </a:rPr>
              <a:t>newspapers,</a:t>
            </a:r>
            <a:r>
              <a:rPr sz="2400" spc="10" dirty="0">
                <a:solidFill>
                  <a:srgbClr val="001F5F"/>
                </a:solidFill>
                <a:latin typeface="Twinkl" pitchFamily="2" charset="0"/>
                <a:cs typeface="Corbel"/>
              </a:rPr>
              <a:t> </a:t>
            </a:r>
            <a:r>
              <a:rPr sz="2400" dirty="0">
                <a:solidFill>
                  <a:srgbClr val="001F5F"/>
                </a:solidFill>
                <a:latin typeface="Twinkl" pitchFamily="2" charset="0"/>
                <a:cs typeface="Corbel"/>
              </a:rPr>
              <a:t>non-fiction</a:t>
            </a:r>
            <a:r>
              <a:rPr sz="2400" spc="-15" dirty="0">
                <a:solidFill>
                  <a:srgbClr val="001F5F"/>
                </a:solidFill>
                <a:latin typeface="Twinkl" pitchFamily="2" charset="0"/>
                <a:cs typeface="Corbel"/>
              </a:rPr>
              <a:t> </a:t>
            </a:r>
            <a:r>
              <a:rPr sz="2400" dirty="0">
                <a:solidFill>
                  <a:srgbClr val="001F5F"/>
                </a:solidFill>
                <a:latin typeface="Twinkl" pitchFamily="2" charset="0"/>
                <a:cs typeface="Corbel"/>
              </a:rPr>
              <a:t>as</a:t>
            </a:r>
            <a:r>
              <a:rPr sz="2400" spc="-20" dirty="0">
                <a:solidFill>
                  <a:srgbClr val="001F5F"/>
                </a:solidFill>
                <a:latin typeface="Twinkl" pitchFamily="2" charset="0"/>
                <a:cs typeface="Corbel"/>
              </a:rPr>
              <a:t> </a:t>
            </a:r>
            <a:r>
              <a:rPr sz="2400" dirty="0">
                <a:solidFill>
                  <a:srgbClr val="001F5F"/>
                </a:solidFill>
                <a:latin typeface="Twinkl" pitchFamily="2" charset="0"/>
                <a:cs typeface="Corbel"/>
              </a:rPr>
              <a:t>well </a:t>
            </a:r>
            <a:r>
              <a:rPr sz="2400" spc="-25" dirty="0">
                <a:solidFill>
                  <a:srgbClr val="001F5F"/>
                </a:solidFill>
                <a:latin typeface="Twinkl" pitchFamily="2" charset="0"/>
                <a:cs typeface="Corbel"/>
              </a:rPr>
              <a:t>as </a:t>
            </a:r>
            <a:r>
              <a:rPr sz="2400" dirty="0">
                <a:solidFill>
                  <a:srgbClr val="001F5F"/>
                </a:solidFill>
                <a:latin typeface="Twinkl" pitchFamily="2" charset="0"/>
                <a:cs typeface="Corbel"/>
              </a:rPr>
              <a:t>fiction. New</a:t>
            </a:r>
            <a:r>
              <a:rPr sz="2400" spc="-5" dirty="0">
                <a:solidFill>
                  <a:srgbClr val="001F5F"/>
                </a:solidFill>
                <a:latin typeface="Twinkl" pitchFamily="2" charset="0"/>
                <a:cs typeface="Corbel"/>
              </a:rPr>
              <a:t> </a:t>
            </a:r>
            <a:r>
              <a:rPr sz="2400" dirty="0">
                <a:solidFill>
                  <a:srgbClr val="001F5F"/>
                </a:solidFill>
                <a:latin typeface="Twinkl" pitchFamily="2" charset="0"/>
                <a:cs typeface="Corbel"/>
              </a:rPr>
              <a:t>and</a:t>
            </a:r>
            <a:r>
              <a:rPr sz="2400" spc="-15" dirty="0">
                <a:solidFill>
                  <a:srgbClr val="001F5F"/>
                </a:solidFill>
                <a:latin typeface="Twinkl" pitchFamily="2" charset="0"/>
                <a:cs typeface="Corbel"/>
              </a:rPr>
              <a:t> </a:t>
            </a:r>
            <a:r>
              <a:rPr sz="2400" dirty="0">
                <a:solidFill>
                  <a:srgbClr val="001F5F"/>
                </a:solidFill>
                <a:latin typeface="Twinkl" pitchFamily="2" charset="0"/>
                <a:cs typeface="Corbel"/>
              </a:rPr>
              <a:t>different</a:t>
            </a:r>
            <a:r>
              <a:rPr sz="2400" spc="-20" dirty="0">
                <a:solidFill>
                  <a:srgbClr val="001F5F"/>
                </a:solidFill>
                <a:latin typeface="Twinkl" pitchFamily="2" charset="0"/>
                <a:cs typeface="Corbel"/>
              </a:rPr>
              <a:t> </a:t>
            </a:r>
            <a:r>
              <a:rPr sz="2400" spc="-10" dirty="0">
                <a:solidFill>
                  <a:srgbClr val="001F5F"/>
                </a:solidFill>
                <a:latin typeface="Twinkl" pitchFamily="2" charset="0"/>
                <a:cs typeface="Corbel"/>
              </a:rPr>
              <a:t>authors</a:t>
            </a:r>
            <a:r>
              <a:rPr sz="2400" spc="-10" dirty="0" smtClean="0">
                <a:solidFill>
                  <a:srgbClr val="001F5F"/>
                </a:solidFill>
                <a:latin typeface="Twinkl" pitchFamily="2" charset="0"/>
                <a:cs typeface="Corbel"/>
              </a:rPr>
              <a:t>.</a:t>
            </a:r>
            <a:r>
              <a:rPr lang="en-GB" sz="2400" spc="-10" dirty="0" smtClean="0">
                <a:solidFill>
                  <a:srgbClr val="001F5F"/>
                </a:solidFill>
                <a:latin typeface="Twinkl" pitchFamily="2" charset="0"/>
                <a:cs typeface="Corbel"/>
              </a:rPr>
              <a:t> </a:t>
            </a:r>
            <a:r>
              <a:rPr lang="en-GB" sz="2400" spc="-10" dirty="0" smtClean="0">
                <a:solidFill>
                  <a:srgbClr val="001F5F"/>
                </a:solidFill>
                <a:latin typeface="Twinkl" pitchFamily="2" charset="0"/>
                <a:cs typeface="Corbel"/>
              </a:rPr>
              <a:t>Library visits</a:t>
            </a:r>
          </a:p>
          <a:p>
            <a:pPr marL="194945" marR="5080" indent="-182880">
              <a:lnSpc>
                <a:spcPct val="90100"/>
              </a:lnSpc>
              <a:spcBef>
                <a:spcPts val="1165"/>
              </a:spcBef>
              <a:buClr>
                <a:srgbClr val="40B9D2"/>
              </a:buClr>
              <a:buChar char="-"/>
              <a:tabLst>
                <a:tab pos="195580" algn="l"/>
              </a:tabLst>
            </a:pPr>
            <a:r>
              <a:rPr lang="en-GB" sz="2400" spc="-10" dirty="0" smtClean="0">
                <a:solidFill>
                  <a:srgbClr val="001F5F"/>
                </a:solidFill>
                <a:latin typeface="Twinkl" pitchFamily="2" charset="0"/>
                <a:cs typeface="Corbel"/>
              </a:rPr>
              <a:t>Rhymes, nursery rhymes and songs </a:t>
            </a:r>
          </a:p>
          <a:p>
            <a:pPr marL="194945" marR="5080" indent="-182880">
              <a:lnSpc>
                <a:spcPct val="90100"/>
              </a:lnSpc>
              <a:spcBef>
                <a:spcPts val="1165"/>
              </a:spcBef>
              <a:buClr>
                <a:srgbClr val="40B9D2"/>
              </a:buClr>
              <a:buChar char="-"/>
              <a:tabLst>
                <a:tab pos="195580" algn="l"/>
              </a:tabLst>
            </a:pPr>
            <a:endParaRPr sz="2400" dirty="0">
              <a:latin typeface="Twinkl" pitchFamily="2" charset="0"/>
              <a:cs typeface="Corbe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0353" y="3641725"/>
            <a:ext cx="2921000" cy="219075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1724" y="2482737"/>
            <a:ext cx="3097276" cy="2618024"/>
          </a:xfrm>
          <a:prstGeom prst="rect">
            <a:avLst/>
          </a:prstGeom>
        </p:spPr>
        <p:txBody>
          <a:bodyPr vert="horz" wrap="square" lIns="0" tIns="116205" rIns="0" bIns="0" rtlCol="0">
            <a:spAutoFit/>
          </a:bodyPr>
          <a:lstStyle/>
          <a:p>
            <a:pPr marL="12700" marR="5080">
              <a:lnSpc>
                <a:spcPts val="6480"/>
              </a:lnSpc>
              <a:spcBef>
                <a:spcPts val="915"/>
              </a:spcBef>
            </a:pPr>
            <a:r>
              <a:rPr lang="en-GB" sz="5400" spc="-65" dirty="0" smtClean="0">
                <a:solidFill>
                  <a:srgbClr val="FFFFFF"/>
                </a:solidFill>
                <a:latin typeface="Twinkl" pitchFamily="2" charset="0"/>
                <a:cs typeface="Corbel"/>
              </a:rPr>
              <a:t>There are </a:t>
            </a:r>
            <a:r>
              <a:rPr lang="en-GB" sz="5400" spc="-65" dirty="0" smtClean="0">
                <a:solidFill>
                  <a:srgbClr val="FFFFFF"/>
                </a:solidFill>
                <a:latin typeface="Twinkl" pitchFamily="2" charset="0"/>
                <a:cs typeface="Corbel"/>
              </a:rPr>
              <a:t>4 </a:t>
            </a:r>
            <a:r>
              <a:rPr sz="5400" spc="-65" dirty="0" smtClean="0">
                <a:solidFill>
                  <a:srgbClr val="FFFFFF"/>
                </a:solidFill>
                <a:latin typeface="Twinkl" pitchFamily="2" charset="0"/>
                <a:cs typeface="Corbel"/>
              </a:rPr>
              <a:t>Specific </a:t>
            </a:r>
            <a:r>
              <a:rPr sz="5400" spc="-10" dirty="0">
                <a:solidFill>
                  <a:srgbClr val="FFFFFF"/>
                </a:solidFill>
                <a:latin typeface="Twinkl" pitchFamily="2" charset="0"/>
                <a:cs typeface="Corbel"/>
              </a:rPr>
              <a:t>areas</a:t>
            </a:r>
            <a:endParaRPr sz="5400" dirty="0">
              <a:latin typeface="Twinkl" pitchFamily="2" charset="0"/>
              <a:cs typeface="Corbel"/>
            </a:endParaRPr>
          </a:p>
        </p:txBody>
      </p:sp>
      <p:sp>
        <p:nvSpPr>
          <p:cNvPr id="3" name="object 3"/>
          <p:cNvSpPr txBox="1"/>
          <p:nvPr/>
        </p:nvSpPr>
        <p:spPr>
          <a:xfrm>
            <a:off x="3658615" y="1697863"/>
            <a:ext cx="117475" cy="33083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40B9D2"/>
                </a:solidFill>
                <a:latin typeface="Wingdings 2"/>
                <a:cs typeface="Wingdings 2"/>
              </a:rPr>
              <a:t></a:t>
            </a:r>
            <a:endParaRPr sz="2000">
              <a:latin typeface="Wingdings 2"/>
              <a:cs typeface="Wingdings 2"/>
            </a:endParaRPr>
          </a:p>
        </p:txBody>
      </p:sp>
      <p:sp>
        <p:nvSpPr>
          <p:cNvPr id="4" name="object 4"/>
          <p:cNvSpPr txBox="1">
            <a:spLocks noGrp="1"/>
          </p:cNvSpPr>
          <p:nvPr>
            <p:ph type="title"/>
          </p:nvPr>
        </p:nvSpPr>
        <p:spPr>
          <a:xfrm>
            <a:off x="3841750" y="1813784"/>
            <a:ext cx="2536382" cy="751488"/>
          </a:xfrm>
          <a:prstGeom prst="rect">
            <a:avLst/>
          </a:prstGeom>
        </p:spPr>
        <p:txBody>
          <a:bodyPr vert="horz" wrap="square" lIns="0" tIns="12700" rIns="0" bIns="0" rtlCol="0">
            <a:spAutoFit/>
          </a:bodyPr>
          <a:lstStyle/>
          <a:p>
            <a:pPr marL="12700">
              <a:lnSpc>
                <a:spcPct val="100000"/>
              </a:lnSpc>
              <a:spcBef>
                <a:spcPts val="100"/>
              </a:spcBef>
            </a:pPr>
            <a:r>
              <a:rPr sz="4800" spc="-10" dirty="0" smtClean="0">
                <a:solidFill>
                  <a:srgbClr val="585858"/>
                </a:solidFill>
              </a:rPr>
              <a:t>-</a:t>
            </a:r>
            <a:r>
              <a:rPr sz="4800" spc="-20" dirty="0" err="1" smtClean="0">
                <a:solidFill>
                  <a:srgbClr val="585858"/>
                </a:solidFill>
                <a:latin typeface="Twinkl" pitchFamily="2" charset="0"/>
              </a:rPr>
              <a:t>Maths</a:t>
            </a:r>
            <a:endParaRPr sz="4800" dirty="0">
              <a:latin typeface="Twinkl" pitchFamily="2" charset="0"/>
            </a:endParaRPr>
          </a:p>
        </p:txBody>
      </p:sp>
      <p:sp>
        <p:nvSpPr>
          <p:cNvPr id="5" name="object 5"/>
          <p:cNvSpPr txBox="1"/>
          <p:nvPr/>
        </p:nvSpPr>
        <p:spPr>
          <a:xfrm>
            <a:off x="3841750" y="2565272"/>
            <a:ext cx="6976109" cy="3462486"/>
          </a:xfrm>
          <a:prstGeom prst="rect">
            <a:avLst/>
          </a:prstGeom>
        </p:spPr>
        <p:txBody>
          <a:bodyPr vert="horz" wrap="square" lIns="0" tIns="12700" rIns="0" bIns="0" rtlCol="0">
            <a:spAutoFit/>
          </a:bodyPr>
          <a:lstStyle/>
          <a:p>
            <a:pPr marL="12700">
              <a:lnSpc>
                <a:spcPts val="5470"/>
              </a:lnSpc>
              <a:spcBef>
                <a:spcPts val="100"/>
              </a:spcBef>
            </a:pPr>
            <a:r>
              <a:rPr sz="4800" spc="-10" dirty="0">
                <a:solidFill>
                  <a:srgbClr val="585858"/>
                </a:solidFill>
                <a:latin typeface="Corbel"/>
                <a:cs typeface="Corbel"/>
              </a:rPr>
              <a:t>-</a:t>
            </a:r>
            <a:r>
              <a:rPr sz="4800" spc="-10" dirty="0">
                <a:solidFill>
                  <a:srgbClr val="585858"/>
                </a:solidFill>
                <a:latin typeface="Twinkl" pitchFamily="2" charset="0"/>
                <a:cs typeface="Corbel"/>
              </a:rPr>
              <a:t>Literacy</a:t>
            </a:r>
            <a:endParaRPr sz="4800" dirty="0">
              <a:latin typeface="Twinkl" pitchFamily="2" charset="0"/>
              <a:cs typeface="Corbel"/>
            </a:endParaRPr>
          </a:p>
          <a:p>
            <a:pPr marL="12700">
              <a:lnSpc>
                <a:spcPts val="5185"/>
              </a:lnSpc>
            </a:pPr>
            <a:r>
              <a:rPr sz="4800" spc="-10" dirty="0">
                <a:solidFill>
                  <a:srgbClr val="585858"/>
                </a:solidFill>
                <a:latin typeface="Twinkl" pitchFamily="2" charset="0"/>
                <a:cs typeface="Corbel"/>
              </a:rPr>
              <a:t>-</a:t>
            </a:r>
            <a:r>
              <a:rPr sz="4800" dirty="0">
                <a:solidFill>
                  <a:srgbClr val="585858"/>
                </a:solidFill>
                <a:latin typeface="Twinkl" pitchFamily="2" charset="0"/>
                <a:cs typeface="Corbel"/>
              </a:rPr>
              <a:t>Understanding</a:t>
            </a:r>
            <a:r>
              <a:rPr sz="4800" spc="10" dirty="0">
                <a:solidFill>
                  <a:srgbClr val="585858"/>
                </a:solidFill>
                <a:latin typeface="Twinkl" pitchFamily="2" charset="0"/>
                <a:cs typeface="Corbel"/>
              </a:rPr>
              <a:t> </a:t>
            </a:r>
            <a:r>
              <a:rPr sz="4800" spc="-10" dirty="0">
                <a:solidFill>
                  <a:srgbClr val="585858"/>
                </a:solidFill>
                <a:latin typeface="Twinkl" pitchFamily="2" charset="0"/>
                <a:cs typeface="Corbel"/>
              </a:rPr>
              <a:t>the</a:t>
            </a:r>
            <a:r>
              <a:rPr sz="4800" spc="-260" dirty="0">
                <a:solidFill>
                  <a:srgbClr val="585858"/>
                </a:solidFill>
                <a:latin typeface="Twinkl" pitchFamily="2" charset="0"/>
                <a:cs typeface="Corbel"/>
              </a:rPr>
              <a:t> </a:t>
            </a:r>
            <a:r>
              <a:rPr sz="4800" spc="-10" dirty="0">
                <a:solidFill>
                  <a:srgbClr val="585858"/>
                </a:solidFill>
                <a:latin typeface="Twinkl" pitchFamily="2" charset="0"/>
                <a:cs typeface="Corbel"/>
              </a:rPr>
              <a:t>World</a:t>
            </a:r>
            <a:endParaRPr sz="4800" dirty="0">
              <a:latin typeface="Twinkl" pitchFamily="2" charset="0"/>
              <a:cs typeface="Corbel"/>
            </a:endParaRPr>
          </a:p>
          <a:p>
            <a:pPr marL="12700">
              <a:lnSpc>
                <a:spcPts val="5475"/>
              </a:lnSpc>
            </a:pPr>
            <a:r>
              <a:rPr sz="4800" spc="-10" dirty="0">
                <a:solidFill>
                  <a:srgbClr val="585858"/>
                </a:solidFill>
                <a:latin typeface="Twinkl" pitchFamily="2" charset="0"/>
                <a:cs typeface="Corbel"/>
              </a:rPr>
              <a:t>-</a:t>
            </a:r>
            <a:r>
              <a:rPr sz="4800" dirty="0">
                <a:solidFill>
                  <a:srgbClr val="585858"/>
                </a:solidFill>
                <a:latin typeface="Twinkl" pitchFamily="2" charset="0"/>
                <a:cs typeface="Corbel"/>
              </a:rPr>
              <a:t>Expressive</a:t>
            </a:r>
            <a:r>
              <a:rPr sz="4800" spc="-220" dirty="0">
                <a:solidFill>
                  <a:srgbClr val="585858"/>
                </a:solidFill>
                <a:latin typeface="Twinkl" pitchFamily="2" charset="0"/>
                <a:cs typeface="Corbel"/>
              </a:rPr>
              <a:t> </a:t>
            </a:r>
            <a:r>
              <a:rPr sz="4800" dirty="0">
                <a:solidFill>
                  <a:srgbClr val="585858"/>
                </a:solidFill>
                <a:latin typeface="Twinkl" pitchFamily="2" charset="0"/>
                <a:cs typeface="Corbel"/>
              </a:rPr>
              <a:t>Arts</a:t>
            </a:r>
            <a:r>
              <a:rPr sz="4800" spc="-5" dirty="0">
                <a:solidFill>
                  <a:srgbClr val="585858"/>
                </a:solidFill>
                <a:latin typeface="Twinkl" pitchFamily="2" charset="0"/>
                <a:cs typeface="Corbel"/>
              </a:rPr>
              <a:t> </a:t>
            </a:r>
            <a:r>
              <a:rPr sz="4800" dirty="0">
                <a:solidFill>
                  <a:srgbClr val="585858"/>
                </a:solidFill>
                <a:latin typeface="Twinkl" pitchFamily="2" charset="0"/>
                <a:cs typeface="Corbel"/>
              </a:rPr>
              <a:t>and</a:t>
            </a:r>
            <a:r>
              <a:rPr sz="4800" spc="5" dirty="0">
                <a:solidFill>
                  <a:srgbClr val="585858"/>
                </a:solidFill>
                <a:latin typeface="Twinkl" pitchFamily="2" charset="0"/>
                <a:cs typeface="Corbel"/>
              </a:rPr>
              <a:t> </a:t>
            </a:r>
            <a:r>
              <a:rPr sz="4800" spc="-10" dirty="0">
                <a:solidFill>
                  <a:srgbClr val="585858"/>
                </a:solidFill>
                <a:latin typeface="Twinkl" pitchFamily="2" charset="0"/>
                <a:cs typeface="Corbel"/>
              </a:rPr>
              <a:t>Design</a:t>
            </a:r>
            <a:endParaRPr sz="4800" dirty="0">
              <a:latin typeface="Twinkl" pitchFamily="2" charset="0"/>
              <a:cs typeface="Corbe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41522" y="188788"/>
            <a:ext cx="3165368" cy="237402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8800" y="4495800"/>
            <a:ext cx="2641600" cy="19812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382038" y="1490216"/>
            <a:ext cx="3112688" cy="233451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0882" y="0"/>
            <a:ext cx="2980242" cy="223518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48918" y="876079"/>
            <a:ext cx="1995361" cy="689291"/>
          </a:xfrm>
          <a:prstGeom prst="rect">
            <a:avLst/>
          </a:prstGeom>
        </p:spPr>
        <p:txBody>
          <a:bodyPr vert="horz" wrap="square" lIns="0" tIns="12065" rIns="0" bIns="0" rtlCol="0">
            <a:spAutoFit/>
          </a:bodyPr>
          <a:lstStyle/>
          <a:p>
            <a:pPr marL="12700">
              <a:lnSpc>
                <a:spcPct val="100000"/>
              </a:lnSpc>
              <a:spcBef>
                <a:spcPts val="95"/>
              </a:spcBef>
            </a:pPr>
            <a:r>
              <a:rPr sz="4400" b="1" spc="-50" dirty="0">
                <a:latin typeface="Twinkl" pitchFamily="2" charset="0"/>
              </a:rPr>
              <a:t>Maths</a:t>
            </a:r>
            <a:endParaRPr sz="4400" b="1" dirty="0">
              <a:latin typeface="Twinkl" pitchFamily="2" charset="0"/>
            </a:endParaRPr>
          </a:p>
        </p:txBody>
      </p:sp>
      <p:sp>
        <p:nvSpPr>
          <p:cNvPr id="4" name="object 4"/>
          <p:cNvSpPr txBox="1"/>
          <p:nvPr/>
        </p:nvSpPr>
        <p:spPr>
          <a:xfrm>
            <a:off x="331724" y="1695704"/>
            <a:ext cx="1956435" cy="1037463"/>
          </a:xfrm>
          <a:prstGeom prst="rect">
            <a:avLst/>
          </a:prstGeom>
        </p:spPr>
        <p:txBody>
          <a:bodyPr vert="horz" wrap="square" lIns="0" tIns="49530" rIns="0" bIns="0" rtlCol="0">
            <a:spAutoFit/>
          </a:bodyPr>
          <a:lstStyle/>
          <a:p>
            <a:pPr marL="469900" marR="5080" indent="-457200">
              <a:lnSpc>
                <a:spcPts val="2380"/>
              </a:lnSpc>
              <a:spcBef>
                <a:spcPts val="390"/>
              </a:spcBef>
              <a:buFont typeface="Arial" panose="020B0604020202020204" pitchFamily="34" charset="0"/>
              <a:buChar char="•"/>
            </a:pPr>
            <a:r>
              <a:rPr sz="2800" spc="-10" dirty="0" smtClean="0">
                <a:solidFill>
                  <a:srgbClr val="FFFFFF"/>
                </a:solidFill>
                <a:latin typeface="Twinkl" pitchFamily="2" charset="0"/>
                <a:cs typeface="Corbel"/>
              </a:rPr>
              <a:t>Numbers</a:t>
            </a:r>
            <a:endParaRPr lang="en-GB" sz="2800" spc="-10" dirty="0" smtClean="0">
              <a:solidFill>
                <a:srgbClr val="FFFFFF"/>
              </a:solidFill>
              <a:latin typeface="Twinkl" pitchFamily="2" charset="0"/>
              <a:cs typeface="Corbel"/>
            </a:endParaRPr>
          </a:p>
          <a:p>
            <a:pPr marL="469900" marR="5080" indent="-457200">
              <a:lnSpc>
                <a:spcPts val="2380"/>
              </a:lnSpc>
              <a:spcBef>
                <a:spcPts val="390"/>
              </a:spcBef>
              <a:buFont typeface="Arial" panose="020B0604020202020204" pitchFamily="34" charset="0"/>
              <a:buChar char="•"/>
            </a:pPr>
            <a:r>
              <a:rPr sz="2800" spc="-70" dirty="0" smtClean="0">
                <a:solidFill>
                  <a:srgbClr val="FFFFFF"/>
                </a:solidFill>
                <a:latin typeface="Twinkl" pitchFamily="2" charset="0"/>
                <a:cs typeface="Corbel"/>
              </a:rPr>
              <a:t>Numeral</a:t>
            </a:r>
            <a:r>
              <a:rPr sz="2800" spc="-65" dirty="0" smtClean="0">
                <a:solidFill>
                  <a:srgbClr val="FFFFFF"/>
                </a:solidFill>
                <a:latin typeface="Twinkl" pitchFamily="2" charset="0"/>
                <a:cs typeface="Corbel"/>
              </a:rPr>
              <a:t> </a:t>
            </a:r>
            <a:r>
              <a:rPr sz="2800" spc="-55" dirty="0">
                <a:solidFill>
                  <a:srgbClr val="FFFFFF"/>
                </a:solidFill>
                <a:latin typeface="Twinkl" pitchFamily="2" charset="0"/>
                <a:cs typeface="Corbel"/>
              </a:rPr>
              <a:t>Patterns</a:t>
            </a:r>
            <a:endParaRPr sz="2800" dirty="0">
              <a:latin typeface="Twinkl" pitchFamily="2" charset="0"/>
              <a:cs typeface="Corbel"/>
            </a:endParaRPr>
          </a:p>
        </p:txBody>
      </p:sp>
      <p:pic>
        <p:nvPicPr>
          <p:cNvPr id="5" name="object 5"/>
          <p:cNvPicPr/>
          <p:nvPr/>
        </p:nvPicPr>
        <p:blipFill>
          <a:blip r:embed="rId2" cstate="print"/>
          <a:stretch>
            <a:fillRect/>
          </a:stretch>
        </p:blipFill>
        <p:spPr>
          <a:xfrm>
            <a:off x="342232" y="2848261"/>
            <a:ext cx="3924968" cy="3759708"/>
          </a:xfrm>
          <a:prstGeom prst="rect">
            <a:avLst/>
          </a:prstGeom>
        </p:spPr>
      </p:pic>
      <p:sp>
        <p:nvSpPr>
          <p:cNvPr id="6" name="TextBox 5"/>
          <p:cNvSpPr txBox="1"/>
          <p:nvPr/>
        </p:nvSpPr>
        <p:spPr>
          <a:xfrm>
            <a:off x="4953000" y="304800"/>
            <a:ext cx="6477000" cy="6001643"/>
          </a:xfrm>
          <a:prstGeom prst="rect">
            <a:avLst/>
          </a:prstGeom>
          <a:noFill/>
        </p:spPr>
        <p:txBody>
          <a:bodyPr wrap="square" rtlCol="0">
            <a:spAutoFit/>
          </a:bodyPr>
          <a:lstStyle/>
          <a:p>
            <a:r>
              <a:rPr lang="en-GB" sz="2400" dirty="0" smtClean="0">
                <a:latin typeface="Twinkl" pitchFamily="2" charset="0"/>
              </a:rPr>
              <a:t>We follow the Maths Mastery approach, aimed at securing a deeper understanding of number and number patterns.</a:t>
            </a:r>
          </a:p>
          <a:p>
            <a:endParaRPr lang="en-GB" sz="2400" dirty="0" smtClean="0">
              <a:latin typeface="Twinkl" pitchFamily="2" charset="0"/>
            </a:endParaRPr>
          </a:p>
          <a:p>
            <a:r>
              <a:rPr lang="en-GB" sz="2400" b="1" dirty="0" smtClean="0">
                <a:latin typeface="Twinkl" pitchFamily="2" charset="0"/>
              </a:rPr>
              <a:t>Children learn to:</a:t>
            </a:r>
          </a:p>
          <a:p>
            <a:endParaRPr lang="en-GB" sz="2400" dirty="0" smtClean="0">
              <a:latin typeface="Twinkl" pitchFamily="2" charset="0"/>
            </a:endParaRPr>
          </a:p>
          <a:p>
            <a:pPr marL="285750" indent="-285750">
              <a:buFont typeface="Arial" panose="020B0604020202020204" pitchFamily="34" charset="0"/>
              <a:buChar char="•"/>
            </a:pPr>
            <a:r>
              <a:rPr lang="en-GB" sz="2400" dirty="0" err="1" smtClean="0">
                <a:latin typeface="Twinkl" pitchFamily="2" charset="0"/>
              </a:rPr>
              <a:t>Subitise</a:t>
            </a:r>
            <a:endParaRPr lang="en-GB" sz="2400" dirty="0" smtClean="0">
              <a:latin typeface="Twinkl" pitchFamily="2" charset="0"/>
            </a:endParaRPr>
          </a:p>
          <a:p>
            <a:pPr marL="285750" indent="-285750">
              <a:buFont typeface="Arial" panose="020B0604020202020204" pitchFamily="34" charset="0"/>
              <a:buChar char="•"/>
            </a:pPr>
            <a:r>
              <a:rPr lang="en-GB" sz="2400" dirty="0" smtClean="0">
                <a:latin typeface="Twinkl" pitchFamily="2" charset="0"/>
              </a:rPr>
              <a:t>Count on fingers</a:t>
            </a:r>
          </a:p>
          <a:p>
            <a:pPr marL="285750" indent="-285750">
              <a:buFont typeface="Arial" panose="020B0604020202020204" pitchFamily="34" charset="0"/>
              <a:buChar char="•"/>
            </a:pPr>
            <a:r>
              <a:rPr lang="en-GB" sz="2400" dirty="0" smtClean="0">
                <a:latin typeface="Twinkl" pitchFamily="2" charset="0"/>
              </a:rPr>
              <a:t>Count with accuracy</a:t>
            </a:r>
          </a:p>
          <a:p>
            <a:pPr marL="285750" indent="-285750">
              <a:buFont typeface="Arial" panose="020B0604020202020204" pitchFamily="34" charset="0"/>
              <a:buChar char="•"/>
            </a:pPr>
            <a:r>
              <a:rPr lang="en-GB" sz="2400" dirty="0" smtClean="0">
                <a:latin typeface="Twinkl" pitchFamily="2" charset="0"/>
              </a:rPr>
              <a:t>Identify, sequence and write numerals</a:t>
            </a:r>
          </a:p>
          <a:p>
            <a:pPr marL="285750" indent="-285750">
              <a:buFont typeface="Arial" panose="020B0604020202020204" pitchFamily="34" charset="0"/>
              <a:buChar char="•"/>
            </a:pPr>
            <a:r>
              <a:rPr lang="en-GB" sz="2400" dirty="0" smtClean="0">
                <a:latin typeface="Twinkl" pitchFamily="2" charset="0"/>
              </a:rPr>
              <a:t>Discuss more / fewer and make comparisons</a:t>
            </a:r>
          </a:p>
          <a:p>
            <a:pPr marL="285750" indent="-285750">
              <a:buFont typeface="Arial" panose="020B0604020202020204" pitchFamily="34" charset="0"/>
              <a:buChar char="•"/>
            </a:pPr>
            <a:r>
              <a:rPr lang="en-GB" sz="2400" dirty="0" smtClean="0">
                <a:latin typeface="Twinkl" pitchFamily="2" charset="0"/>
              </a:rPr>
              <a:t>Explain their thinking</a:t>
            </a:r>
          </a:p>
          <a:p>
            <a:pPr marL="285750" indent="-285750">
              <a:buFont typeface="Arial" panose="020B0604020202020204" pitchFamily="34" charset="0"/>
              <a:buChar char="•"/>
            </a:pPr>
            <a:r>
              <a:rPr lang="en-GB" sz="2400" dirty="0" smtClean="0">
                <a:latin typeface="Twinkl" pitchFamily="2" charset="0"/>
              </a:rPr>
              <a:t>Develop reasoning skills</a:t>
            </a:r>
          </a:p>
          <a:p>
            <a:pPr marL="285750" indent="-285750">
              <a:buFont typeface="Arial" panose="020B0604020202020204" pitchFamily="34" charset="0"/>
              <a:buChar char="•"/>
            </a:pPr>
            <a:r>
              <a:rPr lang="en-GB" sz="2400" dirty="0" smtClean="0">
                <a:latin typeface="Twinkl" pitchFamily="2" charset="0"/>
              </a:rPr>
              <a:t>Represent their thinking and learning through pictures, photos and written methods.</a:t>
            </a:r>
            <a:endParaRPr lang="en-GB" sz="2400" dirty="0">
              <a:latin typeface="Twinkl" pitchFamily="2"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604504" y="4200143"/>
            <a:ext cx="3183636" cy="2377440"/>
          </a:xfrm>
          <a:prstGeom prst="rect">
            <a:avLst/>
          </a:prstGeom>
        </p:spPr>
      </p:pic>
      <p:sp>
        <p:nvSpPr>
          <p:cNvPr id="3" name="object 3"/>
          <p:cNvSpPr txBox="1"/>
          <p:nvPr/>
        </p:nvSpPr>
        <p:spPr>
          <a:xfrm>
            <a:off x="331724" y="3081909"/>
            <a:ext cx="2259076" cy="689932"/>
          </a:xfrm>
          <a:prstGeom prst="rect">
            <a:avLst/>
          </a:prstGeom>
        </p:spPr>
        <p:txBody>
          <a:bodyPr vert="horz" wrap="square" lIns="0" tIns="12700" rIns="0" bIns="0" rtlCol="0">
            <a:spAutoFit/>
          </a:bodyPr>
          <a:lstStyle/>
          <a:p>
            <a:pPr marL="12700">
              <a:lnSpc>
                <a:spcPct val="100000"/>
              </a:lnSpc>
              <a:spcBef>
                <a:spcPts val="100"/>
              </a:spcBef>
            </a:pPr>
            <a:r>
              <a:rPr sz="4400" b="1" spc="-55" dirty="0">
                <a:solidFill>
                  <a:srgbClr val="FFFFFF"/>
                </a:solidFill>
                <a:latin typeface="Twinkl" pitchFamily="2" charset="0"/>
                <a:cs typeface="Corbel"/>
              </a:rPr>
              <a:t>Literacy</a:t>
            </a:r>
            <a:endParaRPr sz="4400" b="1" dirty="0">
              <a:latin typeface="Twinkl" pitchFamily="2" charset="0"/>
              <a:cs typeface="Corbel"/>
            </a:endParaRPr>
          </a:p>
        </p:txBody>
      </p:sp>
      <p:pic>
        <p:nvPicPr>
          <p:cNvPr id="4" name="object 4"/>
          <p:cNvPicPr/>
          <p:nvPr/>
        </p:nvPicPr>
        <p:blipFill>
          <a:blip r:embed="rId3" cstate="print"/>
          <a:stretch>
            <a:fillRect/>
          </a:stretch>
        </p:blipFill>
        <p:spPr>
          <a:xfrm>
            <a:off x="614172" y="103631"/>
            <a:ext cx="4006596" cy="2993136"/>
          </a:xfrm>
          <a:prstGeom prst="rect">
            <a:avLst/>
          </a:prstGeom>
        </p:spPr>
      </p:pic>
      <p:sp>
        <p:nvSpPr>
          <p:cNvPr id="5" name="object 5"/>
          <p:cNvSpPr txBox="1"/>
          <p:nvPr/>
        </p:nvSpPr>
        <p:spPr>
          <a:xfrm>
            <a:off x="4822316" y="1619967"/>
            <a:ext cx="7103109" cy="578485"/>
          </a:xfrm>
          <a:prstGeom prst="rect">
            <a:avLst/>
          </a:prstGeom>
        </p:spPr>
        <p:txBody>
          <a:bodyPr vert="horz" wrap="square" lIns="0" tIns="12065" rIns="0" bIns="0" rtlCol="0">
            <a:spAutoFit/>
          </a:bodyPr>
          <a:lstStyle/>
          <a:p>
            <a:pPr marL="12700">
              <a:lnSpc>
                <a:spcPts val="2180"/>
              </a:lnSpc>
              <a:spcBef>
                <a:spcPts val="95"/>
              </a:spcBef>
            </a:pPr>
            <a:r>
              <a:rPr sz="1900" b="1" i="1" spc="-70" dirty="0">
                <a:solidFill>
                  <a:srgbClr val="FF0000"/>
                </a:solidFill>
                <a:latin typeface="Tahoma"/>
                <a:cs typeface="Tahoma"/>
              </a:rPr>
              <a:t>“From </a:t>
            </a:r>
            <a:r>
              <a:rPr sz="1900" b="1" i="1" spc="-40" dirty="0">
                <a:solidFill>
                  <a:srgbClr val="FF0000"/>
                </a:solidFill>
                <a:latin typeface="Tahoma"/>
                <a:cs typeface="Tahoma"/>
              </a:rPr>
              <a:t>the</a:t>
            </a:r>
            <a:r>
              <a:rPr sz="1900" b="1" i="1" spc="-85" dirty="0">
                <a:solidFill>
                  <a:srgbClr val="FF0000"/>
                </a:solidFill>
                <a:latin typeface="Tahoma"/>
                <a:cs typeface="Tahoma"/>
              </a:rPr>
              <a:t> </a:t>
            </a:r>
            <a:r>
              <a:rPr sz="1900" b="1" i="1" spc="-60" dirty="0">
                <a:solidFill>
                  <a:srgbClr val="FF0000"/>
                </a:solidFill>
                <a:latin typeface="Tahoma"/>
                <a:cs typeface="Tahoma"/>
              </a:rPr>
              <a:t>day</a:t>
            </a:r>
            <a:r>
              <a:rPr sz="1900" b="1" i="1" spc="-75" dirty="0">
                <a:solidFill>
                  <a:srgbClr val="FF0000"/>
                </a:solidFill>
                <a:latin typeface="Tahoma"/>
                <a:cs typeface="Tahoma"/>
              </a:rPr>
              <a:t> </a:t>
            </a:r>
            <a:r>
              <a:rPr sz="1900" b="1" i="1" spc="-60" dirty="0">
                <a:solidFill>
                  <a:srgbClr val="FF0000"/>
                </a:solidFill>
                <a:latin typeface="Tahoma"/>
                <a:cs typeface="Tahoma"/>
              </a:rPr>
              <a:t>our</a:t>
            </a:r>
            <a:r>
              <a:rPr sz="1900" b="1" i="1" spc="-80" dirty="0">
                <a:solidFill>
                  <a:srgbClr val="FF0000"/>
                </a:solidFill>
                <a:latin typeface="Tahoma"/>
                <a:cs typeface="Tahoma"/>
              </a:rPr>
              <a:t> </a:t>
            </a:r>
            <a:r>
              <a:rPr sz="1900" b="1" i="1" spc="-65" dirty="0">
                <a:solidFill>
                  <a:srgbClr val="FF0000"/>
                </a:solidFill>
                <a:latin typeface="Tahoma"/>
                <a:cs typeface="Tahoma"/>
              </a:rPr>
              <a:t>children</a:t>
            </a:r>
            <a:r>
              <a:rPr sz="1900" b="1" i="1" spc="-70" dirty="0">
                <a:solidFill>
                  <a:srgbClr val="FF0000"/>
                </a:solidFill>
                <a:latin typeface="Tahoma"/>
                <a:cs typeface="Tahoma"/>
              </a:rPr>
              <a:t> </a:t>
            </a:r>
            <a:r>
              <a:rPr sz="1900" b="1" i="1" spc="-45" dirty="0">
                <a:solidFill>
                  <a:srgbClr val="FF0000"/>
                </a:solidFill>
                <a:latin typeface="Tahoma"/>
                <a:cs typeface="Tahoma"/>
              </a:rPr>
              <a:t>are</a:t>
            </a:r>
            <a:r>
              <a:rPr sz="1900" b="1" i="1" spc="-70" dirty="0">
                <a:solidFill>
                  <a:srgbClr val="FF0000"/>
                </a:solidFill>
                <a:latin typeface="Tahoma"/>
                <a:cs typeface="Tahoma"/>
              </a:rPr>
              <a:t> </a:t>
            </a:r>
            <a:r>
              <a:rPr sz="1900" b="1" i="1" spc="-60" dirty="0">
                <a:solidFill>
                  <a:srgbClr val="FF0000"/>
                </a:solidFill>
                <a:latin typeface="Tahoma"/>
                <a:cs typeface="Tahoma"/>
              </a:rPr>
              <a:t>born</a:t>
            </a:r>
            <a:r>
              <a:rPr sz="1900" b="1" i="1" spc="-80" dirty="0">
                <a:solidFill>
                  <a:srgbClr val="FF0000"/>
                </a:solidFill>
                <a:latin typeface="Tahoma"/>
                <a:cs typeface="Tahoma"/>
              </a:rPr>
              <a:t> </a:t>
            </a:r>
            <a:r>
              <a:rPr sz="1900" b="1" i="1" spc="-50" dirty="0">
                <a:solidFill>
                  <a:srgbClr val="FF0000"/>
                </a:solidFill>
                <a:latin typeface="Tahoma"/>
                <a:cs typeface="Tahoma"/>
              </a:rPr>
              <a:t>(yes),</a:t>
            </a:r>
            <a:r>
              <a:rPr sz="1900" b="1" i="1" spc="-65" dirty="0">
                <a:solidFill>
                  <a:srgbClr val="FF0000"/>
                </a:solidFill>
                <a:latin typeface="Tahoma"/>
                <a:cs typeface="Tahoma"/>
              </a:rPr>
              <a:t> </a:t>
            </a:r>
            <a:r>
              <a:rPr sz="1900" b="1" i="1" spc="-10" dirty="0">
                <a:solidFill>
                  <a:srgbClr val="FF0000"/>
                </a:solidFill>
                <a:latin typeface="Tahoma"/>
                <a:cs typeface="Tahoma"/>
              </a:rPr>
              <a:t>to</a:t>
            </a:r>
            <a:r>
              <a:rPr sz="1900" b="1" i="1" spc="-70" dirty="0">
                <a:solidFill>
                  <a:srgbClr val="FF0000"/>
                </a:solidFill>
                <a:latin typeface="Tahoma"/>
                <a:cs typeface="Tahoma"/>
              </a:rPr>
              <a:t> </a:t>
            </a:r>
            <a:r>
              <a:rPr sz="1900" b="1" i="1" spc="-45" dirty="0">
                <a:solidFill>
                  <a:srgbClr val="FF0000"/>
                </a:solidFill>
                <a:latin typeface="Tahoma"/>
                <a:cs typeface="Tahoma"/>
              </a:rPr>
              <a:t>the</a:t>
            </a:r>
            <a:r>
              <a:rPr sz="1900" b="1" i="1" spc="-70" dirty="0">
                <a:solidFill>
                  <a:srgbClr val="FF0000"/>
                </a:solidFill>
                <a:latin typeface="Tahoma"/>
                <a:cs typeface="Tahoma"/>
              </a:rPr>
              <a:t> </a:t>
            </a:r>
            <a:r>
              <a:rPr sz="1900" b="1" i="1" spc="-60" dirty="0">
                <a:solidFill>
                  <a:srgbClr val="FF0000"/>
                </a:solidFill>
                <a:latin typeface="Tahoma"/>
                <a:cs typeface="Tahoma"/>
              </a:rPr>
              <a:t>day</a:t>
            </a:r>
            <a:r>
              <a:rPr sz="1900" b="1" i="1" spc="-65" dirty="0">
                <a:solidFill>
                  <a:srgbClr val="FF0000"/>
                </a:solidFill>
                <a:latin typeface="Tahoma"/>
                <a:cs typeface="Tahoma"/>
              </a:rPr>
              <a:t> </a:t>
            </a:r>
            <a:r>
              <a:rPr sz="1900" b="1" i="1" spc="-55" dirty="0">
                <a:solidFill>
                  <a:srgbClr val="FF0000"/>
                </a:solidFill>
                <a:latin typeface="Tahoma"/>
                <a:cs typeface="Tahoma"/>
              </a:rPr>
              <a:t>they</a:t>
            </a:r>
            <a:r>
              <a:rPr sz="1900" b="1" i="1" spc="-65" dirty="0">
                <a:solidFill>
                  <a:srgbClr val="FF0000"/>
                </a:solidFill>
                <a:latin typeface="Tahoma"/>
                <a:cs typeface="Tahoma"/>
              </a:rPr>
              <a:t> </a:t>
            </a:r>
            <a:r>
              <a:rPr sz="1900" b="1" i="1" spc="-20" dirty="0">
                <a:solidFill>
                  <a:srgbClr val="FF0000"/>
                </a:solidFill>
                <a:latin typeface="Tahoma"/>
                <a:cs typeface="Tahoma"/>
              </a:rPr>
              <a:t>tell</a:t>
            </a:r>
            <a:endParaRPr sz="1900">
              <a:latin typeface="Tahoma"/>
              <a:cs typeface="Tahoma"/>
            </a:endParaRPr>
          </a:p>
          <a:p>
            <a:pPr marL="12700">
              <a:lnSpc>
                <a:spcPts val="2180"/>
              </a:lnSpc>
            </a:pPr>
            <a:r>
              <a:rPr sz="1900" b="1" i="1" spc="-35" dirty="0">
                <a:solidFill>
                  <a:srgbClr val="FF0000"/>
                </a:solidFill>
                <a:latin typeface="Tahoma"/>
                <a:cs typeface="Tahoma"/>
              </a:rPr>
              <a:t>us</a:t>
            </a:r>
            <a:r>
              <a:rPr sz="1900" b="1" i="1" spc="-90" dirty="0">
                <a:solidFill>
                  <a:srgbClr val="FF0000"/>
                </a:solidFill>
                <a:latin typeface="Tahoma"/>
                <a:cs typeface="Tahoma"/>
              </a:rPr>
              <a:t> </a:t>
            </a:r>
            <a:r>
              <a:rPr sz="1900" b="1" i="1" spc="-10" dirty="0">
                <a:solidFill>
                  <a:srgbClr val="FF0000"/>
                </a:solidFill>
                <a:latin typeface="Tahoma"/>
                <a:cs typeface="Tahoma"/>
              </a:rPr>
              <a:t>to</a:t>
            </a:r>
            <a:r>
              <a:rPr sz="1900" b="1" i="1" spc="-75" dirty="0">
                <a:solidFill>
                  <a:srgbClr val="FF0000"/>
                </a:solidFill>
                <a:latin typeface="Tahoma"/>
                <a:cs typeface="Tahoma"/>
              </a:rPr>
              <a:t> </a:t>
            </a:r>
            <a:r>
              <a:rPr sz="1900" b="1" i="1" spc="-55" dirty="0">
                <a:solidFill>
                  <a:srgbClr val="FF0000"/>
                </a:solidFill>
                <a:latin typeface="Tahoma"/>
                <a:cs typeface="Tahoma"/>
              </a:rPr>
              <a:t>stop,</a:t>
            </a:r>
            <a:r>
              <a:rPr sz="1900" b="1" i="1" spc="-80" dirty="0">
                <a:solidFill>
                  <a:srgbClr val="FF0000"/>
                </a:solidFill>
                <a:latin typeface="Tahoma"/>
                <a:cs typeface="Tahoma"/>
              </a:rPr>
              <a:t> </a:t>
            </a:r>
            <a:r>
              <a:rPr sz="1900" b="1" i="1" spc="-65" dirty="0">
                <a:solidFill>
                  <a:srgbClr val="FF0000"/>
                </a:solidFill>
                <a:latin typeface="Tahoma"/>
                <a:cs typeface="Tahoma"/>
              </a:rPr>
              <a:t>we </a:t>
            </a:r>
            <a:r>
              <a:rPr sz="1900" b="1" i="1" spc="-55" dirty="0">
                <a:solidFill>
                  <a:srgbClr val="FF0000"/>
                </a:solidFill>
                <a:latin typeface="Tahoma"/>
                <a:cs typeface="Tahoma"/>
              </a:rPr>
              <a:t>should</a:t>
            </a:r>
            <a:r>
              <a:rPr sz="1900" b="1" i="1" spc="-75" dirty="0">
                <a:solidFill>
                  <a:srgbClr val="FF0000"/>
                </a:solidFill>
                <a:latin typeface="Tahoma"/>
                <a:cs typeface="Tahoma"/>
              </a:rPr>
              <a:t> </a:t>
            </a:r>
            <a:r>
              <a:rPr sz="1900" b="1" i="1" spc="-55" dirty="0">
                <a:solidFill>
                  <a:srgbClr val="FF0000"/>
                </a:solidFill>
                <a:latin typeface="Tahoma"/>
                <a:cs typeface="Tahoma"/>
              </a:rPr>
              <a:t>read</a:t>
            </a:r>
            <a:r>
              <a:rPr sz="1900" b="1" i="1" spc="-75" dirty="0">
                <a:solidFill>
                  <a:srgbClr val="FF0000"/>
                </a:solidFill>
                <a:latin typeface="Tahoma"/>
                <a:cs typeface="Tahoma"/>
              </a:rPr>
              <a:t> </a:t>
            </a:r>
            <a:r>
              <a:rPr sz="1900" b="1" i="1" spc="-20" dirty="0">
                <a:solidFill>
                  <a:srgbClr val="FF0000"/>
                </a:solidFill>
                <a:latin typeface="Tahoma"/>
                <a:cs typeface="Tahoma"/>
              </a:rPr>
              <a:t>to</a:t>
            </a:r>
            <a:r>
              <a:rPr sz="1900" b="1" i="1" spc="-70" dirty="0">
                <a:solidFill>
                  <a:srgbClr val="FF0000"/>
                </a:solidFill>
                <a:latin typeface="Tahoma"/>
                <a:cs typeface="Tahoma"/>
              </a:rPr>
              <a:t> </a:t>
            </a:r>
            <a:r>
              <a:rPr sz="1900" b="1" i="1" spc="-65" dirty="0">
                <a:solidFill>
                  <a:srgbClr val="FF0000"/>
                </a:solidFill>
                <a:latin typeface="Tahoma"/>
                <a:cs typeface="Tahoma"/>
              </a:rPr>
              <a:t>them,”</a:t>
            </a:r>
            <a:r>
              <a:rPr sz="1900" b="1" i="1" spc="-75" dirty="0">
                <a:solidFill>
                  <a:srgbClr val="FF0000"/>
                </a:solidFill>
                <a:latin typeface="Tahoma"/>
                <a:cs typeface="Tahoma"/>
              </a:rPr>
              <a:t> </a:t>
            </a:r>
            <a:r>
              <a:rPr sz="1900" b="1" i="1" spc="-70" dirty="0">
                <a:solidFill>
                  <a:srgbClr val="FF0000"/>
                </a:solidFill>
                <a:latin typeface="Tahoma"/>
                <a:cs typeface="Tahoma"/>
              </a:rPr>
              <a:t>(Michael </a:t>
            </a:r>
            <a:r>
              <a:rPr sz="1900" b="1" i="1" spc="-10" dirty="0">
                <a:solidFill>
                  <a:srgbClr val="FF0000"/>
                </a:solidFill>
                <a:latin typeface="Tahoma"/>
                <a:cs typeface="Tahoma"/>
              </a:rPr>
              <a:t>Rosen)</a:t>
            </a:r>
            <a:endParaRPr sz="1900">
              <a:latin typeface="Tahoma"/>
              <a:cs typeface="Tahoma"/>
            </a:endParaRPr>
          </a:p>
        </p:txBody>
      </p:sp>
      <p:sp>
        <p:nvSpPr>
          <p:cNvPr id="6" name="object 6"/>
          <p:cNvSpPr txBox="1"/>
          <p:nvPr/>
        </p:nvSpPr>
        <p:spPr>
          <a:xfrm>
            <a:off x="4930266" y="4175252"/>
            <a:ext cx="2821305" cy="2220595"/>
          </a:xfrm>
          <a:prstGeom prst="rect">
            <a:avLst/>
          </a:prstGeom>
        </p:spPr>
        <p:txBody>
          <a:bodyPr vert="horz" wrap="square" lIns="0" tIns="12700" rIns="0" bIns="0" rtlCol="0">
            <a:spAutoFit/>
          </a:bodyPr>
          <a:lstStyle/>
          <a:p>
            <a:pPr marL="299085" marR="127000" indent="-287020">
              <a:lnSpc>
                <a:spcPct val="100000"/>
              </a:lnSpc>
              <a:spcBef>
                <a:spcPts val="100"/>
              </a:spcBef>
              <a:buFont typeface="Arial"/>
              <a:buChar char="•"/>
              <a:tabLst>
                <a:tab pos="299085" algn="l"/>
                <a:tab pos="299720" algn="l"/>
              </a:tabLst>
            </a:pPr>
            <a:r>
              <a:rPr sz="2400" spc="-20" dirty="0">
                <a:solidFill>
                  <a:srgbClr val="FF0000"/>
                </a:solidFill>
                <a:latin typeface="Tahoma"/>
                <a:cs typeface="Tahoma"/>
              </a:rPr>
              <a:t>Talking</a:t>
            </a:r>
            <a:r>
              <a:rPr sz="2400" spc="-70" dirty="0">
                <a:solidFill>
                  <a:srgbClr val="FF0000"/>
                </a:solidFill>
                <a:latin typeface="Tahoma"/>
                <a:cs typeface="Tahoma"/>
              </a:rPr>
              <a:t> </a:t>
            </a:r>
            <a:r>
              <a:rPr sz="2400" dirty="0">
                <a:solidFill>
                  <a:srgbClr val="FF0000"/>
                </a:solidFill>
                <a:latin typeface="Tahoma"/>
                <a:cs typeface="Tahoma"/>
              </a:rPr>
              <a:t>about</a:t>
            </a:r>
            <a:r>
              <a:rPr sz="2400" spc="-80" dirty="0">
                <a:solidFill>
                  <a:srgbClr val="FF0000"/>
                </a:solidFill>
                <a:latin typeface="Tahoma"/>
                <a:cs typeface="Tahoma"/>
              </a:rPr>
              <a:t> </a:t>
            </a:r>
            <a:r>
              <a:rPr sz="2400" spc="-25" dirty="0">
                <a:solidFill>
                  <a:srgbClr val="FF0000"/>
                </a:solidFill>
                <a:latin typeface="Tahoma"/>
                <a:cs typeface="Tahoma"/>
              </a:rPr>
              <a:t>and </a:t>
            </a:r>
            <a:r>
              <a:rPr sz="2400" dirty="0">
                <a:solidFill>
                  <a:srgbClr val="FF0000"/>
                </a:solidFill>
                <a:latin typeface="Tahoma"/>
                <a:cs typeface="Tahoma"/>
              </a:rPr>
              <a:t>sharing</a:t>
            </a:r>
            <a:r>
              <a:rPr sz="2400" spc="-40" dirty="0">
                <a:solidFill>
                  <a:srgbClr val="FF0000"/>
                </a:solidFill>
                <a:latin typeface="Tahoma"/>
                <a:cs typeface="Tahoma"/>
              </a:rPr>
              <a:t> </a:t>
            </a:r>
            <a:r>
              <a:rPr sz="2400" spc="-20" dirty="0">
                <a:solidFill>
                  <a:srgbClr val="FF0000"/>
                </a:solidFill>
                <a:latin typeface="Tahoma"/>
                <a:cs typeface="Tahoma"/>
              </a:rPr>
              <a:t>book</a:t>
            </a:r>
            <a:endParaRPr sz="2400">
              <a:latin typeface="Tahoma"/>
              <a:cs typeface="Tahoma"/>
            </a:endParaRPr>
          </a:p>
          <a:p>
            <a:pPr marL="299085" marR="831850" indent="-287020">
              <a:lnSpc>
                <a:spcPct val="100000"/>
              </a:lnSpc>
              <a:buFont typeface="Arial"/>
              <a:buChar char="•"/>
              <a:tabLst>
                <a:tab pos="299085" algn="l"/>
                <a:tab pos="299720" algn="l"/>
              </a:tabLst>
            </a:pPr>
            <a:r>
              <a:rPr sz="2400" dirty="0">
                <a:solidFill>
                  <a:srgbClr val="FF0000"/>
                </a:solidFill>
                <a:latin typeface="Tahoma"/>
                <a:cs typeface="Tahoma"/>
              </a:rPr>
              <a:t>Print</a:t>
            </a:r>
            <a:r>
              <a:rPr sz="2400" spc="-5" dirty="0">
                <a:solidFill>
                  <a:srgbClr val="FF0000"/>
                </a:solidFill>
                <a:latin typeface="Tahoma"/>
                <a:cs typeface="Tahoma"/>
              </a:rPr>
              <a:t> </a:t>
            </a:r>
            <a:r>
              <a:rPr sz="2400" dirty="0">
                <a:solidFill>
                  <a:srgbClr val="FF0000"/>
                </a:solidFill>
                <a:latin typeface="Tahoma"/>
                <a:cs typeface="Tahoma"/>
              </a:rPr>
              <a:t>in</a:t>
            </a:r>
            <a:r>
              <a:rPr sz="2400" spc="-5" dirty="0">
                <a:solidFill>
                  <a:srgbClr val="FF0000"/>
                </a:solidFill>
                <a:latin typeface="Tahoma"/>
                <a:cs typeface="Tahoma"/>
              </a:rPr>
              <a:t> </a:t>
            </a:r>
            <a:r>
              <a:rPr sz="2400" spc="-25" dirty="0">
                <a:solidFill>
                  <a:srgbClr val="FF0000"/>
                </a:solidFill>
                <a:latin typeface="Tahoma"/>
                <a:cs typeface="Tahoma"/>
              </a:rPr>
              <a:t>the </a:t>
            </a:r>
            <a:r>
              <a:rPr sz="2400" spc="-10" dirty="0">
                <a:solidFill>
                  <a:srgbClr val="FF0000"/>
                </a:solidFill>
                <a:latin typeface="Tahoma"/>
                <a:cs typeface="Tahoma"/>
              </a:rPr>
              <a:t>environment</a:t>
            </a:r>
            <a:endParaRPr sz="2400">
              <a:latin typeface="Tahoma"/>
              <a:cs typeface="Tahoma"/>
            </a:endParaRPr>
          </a:p>
          <a:p>
            <a:pPr marL="299085" marR="5080" indent="-287020">
              <a:lnSpc>
                <a:spcPct val="100000"/>
              </a:lnSpc>
              <a:buFont typeface="Arial"/>
              <a:buChar char="•"/>
              <a:tabLst>
                <a:tab pos="299085" algn="l"/>
                <a:tab pos="299720" algn="l"/>
              </a:tabLst>
            </a:pPr>
            <a:r>
              <a:rPr sz="2400" dirty="0">
                <a:solidFill>
                  <a:srgbClr val="FF0000"/>
                </a:solidFill>
                <a:latin typeface="Tahoma"/>
                <a:cs typeface="Tahoma"/>
              </a:rPr>
              <a:t>Early mark</a:t>
            </a:r>
            <a:r>
              <a:rPr sz="2400" spc="-5" dirty="0">
                <a:solidFill>
                  <a:srgbClr val="FF0000"/>
                </a:solidFill>
                <a:latin typeface="Tahoma"/>
                <a:cs typeface="Tahoma"/>
              </a:rPr>
              <a:t> </a:t>
            </a:r>
            <a:r>
              <a:rPr sz="2400" spc="-10" dirty="0">
                <a:solidFill>
                  <a:srgbClr val="FF0000"/>
                </a:solidFill>
                <a:latin typeface="Tahoma"/>
                <a:cs typeface="Tahoma"/>
              </a:rPr>
              <a:t>making </a:t>
            </a:r>
            <a:r>
              <a:rPr sz="2400" dirty="0">
                <a:solidFill>
                  <a:srgbClr val="FF0000"/>
                </a:solidFill>
                <a:latin typeface="Tahoma"/>
                <a:cs typeface="Tahoma"/>
              </a:rPr>
              <a:t>and </a:t>
            </a:r>
            <a:r>
              <a:rPr sz="2400" spc="-10" dirty="0">
                <a:solidFill>
                  <a:srgbClr val="FF0000"/>
                </a:solidFill>
                <a:latin typeface="Tahoma"/>
                <a:cs typeface="Tahoma"/>
              </a:rPr>
              <a:t>writing</a:t>
            </a:r>
            <a:endParaRPr sz="2400">
              <a:latin typeface="Tahoma"/>
              <a:cs typeface="Tahoma"/>
            </a:endParaRPr>
          </a:p>
        </p:txBody>
      </p:sp>
      <p:pic>
        <p:nvPicPr>
          <p:cNvPr id="7" name="object 7"/>
          <p:cNvPicPr/>
          <p:nvPr/>
        </p:nvPicPr>
        <p:blipFill>
          <a:blip r:embed="rId4" cstate="print"/>
          <a:stretch>
            <a:fillRect/>
          </a:stretch>
        </p:blipFill>
        <p:spPr>
          <a:xfrm>
            <a:off x="252984" y="3962400"/>
            <a:ext cx="4319016" cy="283006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923671"/>
            <a:ext cx="3119755" cy="3410549"/>
          </a:xfrm>
          <a:prstGeom prst="rect">
            <a:avLst/>
          </a:prstGeom>
        </p:spPr>
        <p:txBody>
          <a:bodyPr vert="horz" wrap="square" lIns="0" tIns="85725" rIns="0" bIns="0" rtlCol="0">
            <a:spAutoFit/>
          </a:bodyPr>
          <a:lstStyle/>
          <a:p>
            <a:pPr marL="12700" marR="5080">
              <a:lnSpc>
                <a:spcPct val="90000"/>
              </a:lnSpc>
              <a:spcBef>
                <a:spcPts val="675"/>
              </a:spcBef>
            </a:pPr>
            <a:r>
              <a:rPr sz="4800" spc="-10" dirty="0">
                <a:solidFill>
                  <a:srgbClr val="FFFFFF"/>
                </a:solidFill>
                <a:latin typeface="Corbel"/>
                <a:cs typeface="Corbel"/>
              </a:rPr>
              <a:t>‘Before children </a:t>
            </a:r>
            <a:r>
              <a:rPr sz="4800" spc="-85" dirty="0">
                <a:solidFill>
                  <a:srgbClr val="FFFFFF"/>
                </a:solidFill>
                <a:latin typeface="Corbel"/>
                <a:cs typeface="Corbel"/>
              </a:rPr>
              <a:t>write</a:t>
            </a:r>
            <a:r>
              <a:rPr sz="4800" spc="-220" dirty="0">
                <a:solidFill>
                  <a:srgbClr val="FFFFFF"/>
                </a:solidFill>
                <a:latin typeface="Corbel"/>
                <a:cs typeface="Corbel"/>
              </a:rPr>
              <a:t> </a:t>
            </a:r>
            <a:r>
              <a:rPr sz="4800" dirty="0">
                <a:solidFill>
                  <a:srgbClr val="FFFFFF"/>
                </a:solidFill>
                <a:latin typeface="Corbel"/>
                <a:cs typeface="Corbel"/>
              </a:rPr>
              <a:t>a</a:t>
            </a:r>
            <a:r>
              <a:rPr sz="4800" spc="-175" dirty="0">
                <a:solidFill>
                  <a:srgbClr val="FFFFFF"/>
                </a:solidFill>
                <a:latin typeface="Corbel"/>
                <a:cs typeface="Corbel"/>
              </a:rPr>
              <a:t> </a:t>
            </a:r>
            <a:r>
              <a:rPr sz="4800" spc="-120" dirty="0">
                <a:solidFill>
                  <a:srgbClr val="FFFFFF"/>
                </a:solidFill>
                <a:latin typeface="Corbel"/>
                <a:cs typeface="Corbel"/>
              </a:rPr>
              <a:t>story, </a:t>
            </a:r>
            <a:r>
              <a:rPr sz="4800" spc="-85" dirty="0">
                <a:solidFill>
                  <a:srgbClr val="FFFFFF"/>
                </a:solidFill>
                <a:latin typeface="Corbel"/>
                <a:cs typeface="Corbel"/>
              </a:rPr>
              <a:t>they</a:t>
            </a:r>
            <a:r>
              <a:rPr sz="4800" spc="-225" dirty="0">
                <a:solidFill>
                  <a:srgbClr val="FFFFFF"/>
                </a:solidFill>
                <a:latin typeface="Corbel"/>
                <a:cs typeface="Corbel"/>
              </a:rPr>
              <a:t> </a:t>
            </a:r>
            <a:r>
              <a:rPr sz="4800" spc="-75" dirty="0">
                <a:solidFill>
                  <a:srgbClr val="FFFFFF"/>
                </a:solidFill>
                <a:latin typeface="Corbel"/>
                <a:cs typeface="Corbel"/>
              </a:rPr>
              <a:t>need</a:t>
            </a:r>
            <a:r>
              <a:rPr sz="4800" spc="-190" dirty="0">
                <a:solidFill>
                  <a:srgbClr val="FFFFFF"/>
                </a:solidFill>
                <a:latin typeface="Corbel"/>
                <a:cs typeface="Corbel"/>
              </a:rPr>
              <a:t> </a:t>
            </a:r>
            <a:r>
              <a:rPr sz="4800" spc="-25" dirty="0">
                <a:solidFill>
                  <a:srgbClr val="FFFFFF"/>
                </a:solidFill>
                <a:latin typeface="Corbel"/>
                <a:cs typeface="Corbel"/>
              </a:rPr>
              <a:t>to </a:t>
            </a:r>
            <a:r>
              <a:rPr sz="4800" spc="-75" dirty="0">
                <a:solidFill>
                  <a:srgbClr val="FFFFFF"/>
                </a:solidFill>
                <a:latin typeface="Corbel"/>
                <a:cs typeface="Corbel"/>
              </a:rPr>
              <a:t>play</a:t>
            </a:r>
            <a:r>
              <a:rPr sz="4800" spc="-215" dirty="0">
                <a:solidFill>
                  <a:srgbClr val="FFFFFF"/>
                </a:solidFill>
                <a:latin typeface="Corbel"/>
                <a:cs typeface="Corbel"/>
              </a:rPr>
              <a:t> </a:t>
            </a:r>
            <a:r>
              <a:rPr sz="4800" dirty="0">
                <a:solidFill>
                  <a:srgbClr val="FFFFFF"/>
                </a:solidFill>
                <a:latin typeface="Corbel"/>
                <a:cs typeface="Corbel"/>
              </a:rPr>
              <a:t>a</a:t>
            </a:r>
            <a:r>
              <a:rPr sz="4800" spc="-190" dirty="0">
                <a:solidFill>
                  <a:srgbClr val="FFFFFF"/>
                </a:solidFill>
                <a:latin typeface="Corbel"/>
                <a:cs typeface="Corbel"/>
              </a:rPr>
              <a:t> </a:t>
            </a:r>
            <a:r>
              <a:rPr sz="4800" spc="-10" dirty="0">
                <a:solidFill>
                  <a:srgbClr val="FFFFFF"/>
                </a:solidFill>
                <a:latin typeface="Corbel"/>
                <a:cs typeface="Corbel"/>
              </a:rPr>
              <a:t>story’ </a:t>
            </a:r>
            <a:endParaRPr sz="4800" dirty="0">
              <a:latin typeface="Corbel"/>
              <a:cs typeface="Corbel"/>
            </a:endParaRPr>
          </a:p>
        </p:txBody>
      </p:sp>
      <p:pic>
        <p:nvPicPr>
          <p:cNvPr id="3" name="object 3"/>
          <p:cNvPicPr/>
          <p:nvPr/>
        </p:nvPicPr>
        <p:blipFill>
          <a:blip r:embed="rId2" cstate="print"/>
          <a:stretch>
            <a:fillRect/>
          </a:stretch>
        </p:blipFill>
        <p:spPr>
          <a:xfrm>
            <a:off x="3570732" y="768095"/>
            <a:ext cx="8115300" cy="533095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660805" y="843788"/>
            <a:ext cx="2798064" cy="5390388"/>
          </a:xfrm>
          <a:prstGeom prst="rect">
            <a:avLst/>
          </a:prstGeom>
        </p:spPr>
      </p:pic>
      <p:sp>
        <p:nvSpPr>
          <p:cNvPr id="3" name="object 3"/>
          <p:cNvSpPr txBox="1"/>
          <p:nvPr/>
        </p:nvSpPr>
        <p:spPr>
          <a:xfrm>
            <a:off x="331724" y="3081909"/>
            <a:ext cx="2507615" cy="574040"/>
          </a:xfrm>
          <a:prstGeom prst="rect">
            <a:avLst/>
          </a:prstGeom>
        </p:spPr>
        <p:txBody>
          <a:bodyPr vert="horz" wrap="square" lIns="0" tIns="12700" rIns="0" bIns="0" rtlCol="0">
            <a:spAutoFit/>
          </a:bodyPr>
          <a:lstStyle/>
          <a:p>
            <a:pPr marL="12700">
              <a:lnSpc>
                <a:spcPct val="100000"/>
              </a:lnSpc>
              <a:spcBef>
                <a:spcPts val="100"/>
              </a:spcBef>
            </a:pPr>
            <a:r>
              <a:rPr sz="3600" spc="-110" dirty="0">
                <a:solidFill>
                  <a:srgbClr val="FFFFFF"/>
                </a:solidFill>
                <a:latin typeface="Corbel"/>
                <a:cs typeface="Corbel"/>
              </a:rPr>
              <a:t>Talk</a:t>
            </a:r>
            <a:r>
              <a:rPr sz="3600" spc="-125" dirty="0">
                <a:solidFill>
                  <a:srgbClr val="FFFFFF"/>
                </a:solidFill>
                <a:latin typeface="Corbel"/>
                <a:cs typeface="Corbel"/>
              </a:rPr>
              <a:t> </a:t>
            </a:r>
            <a:r>
              <a:rPr sz="3600" dirty="0">
                <a:solidFill>
                  <a:srgbClr val="FFFFFF"/>
                </a:solidFill>
                <a:latin typeface="Corbel"/>
                <a:cs typeface="Corbel"/>
              </a:rPr>
              <a:t>4</a:t>
            </a:r>
            <a:r>
              <a:rPr sz="3600" spc="-315" dirty="0">
                <a:solidFill>
                  <a:srgbClr val="FFFFFF"/>
                </a:solidFill>
                <a:latin typeface="Corbel"/>
                <a:cs typeface="Corbel"/>
              </a:rPr>
              <a:t> </a:t>
            </a:r>
            <a:r>
              <a:rPr sz="3600" spc="-50" dirty="0">
                <a:solidFill>
                  <a:srgbClr val="FFFFFF"/>
                </a:solidFill>
                <a:latin typeface="Corbel"/>
                <a:cs typeface="Corbel"/>
              </a:rPr>
              <a:t>Writing</a:t>
            </a:r>
            <a:endParaRPr sz="3600">
              <a:latin typeface="Corbel"/>
              <a:cs typeface="Corbel"/>
            </a:endParaRPr>
          </a:p>
        </p:txBody>
      </p:sp>
      <p:sp>
        <p:nvSpPr>
          <p:cNvPr id="4" name="object 4"/>
          <p:cNvSpPr txBox="1"/>
          <p:nvPr/>
        </p:nvSpPr>
        <p:spPr>
          <a:xfrm>
            <a:off x="3644644" y="462280"/>
            <a:ext cx="5651755" cy="3676648"/>
          </a:xfrm>
          <a:prstGeom prst="rect">
            <a:avLst/>
          </a:prstGeom>
        </p:spPr>
        <p:txBody>
          <a:bodyPr vert="horz" wrap="square" lIns="0" tIns="36830" rIns="0" bIns="0" rtlCol="0">
            <a:spAutoFit/>
          </a:bodyPr>
          <a:lstStyle/>
          <a:p>
            <a:pPr marL="12700">
              <a:lnSpc>
                <a:spcPct val="100000"/>
              </a:lnSpc>
              <a:spcBef>
                <a:spcPts val="290"/>
              </a:spcBef>
            </a:pPr>
            <a:r>
              <a:rPr sz="2800" dirty="0">
                <a:solidFill>
                  <a:srgbClr val="585858"/>
                </a:solidFill>
                <a:latin typeface="Twinkl" pitchFamily="2" charset="0"/>
                <a:cs typeface="Corbel"/>
              </a:rPr>
              <a:t>Immersing</a:t>
            </a:r>
            <a:r>
              <a:rPr sz="2800" spc="-60" dirty="0">
                <a:solidFill>
                  <a:srgbClr val="585858"/>
                </a:solidFill>
                <a:latin typeface="Twinkl" pitchFamily="2" charset="0"/>
                <a:cs typeface="Corbel"/>
              </a:rPr>
              <a:t> </a:t>
            </a:r>
            <a:r>
              <a:rPr sz="2800" dirty="0">
                <a:solidFill>
                  <a:srgbClr val="585858"/>
                </a:solidFill>
                <a:latin typeface="Twinkl" pitchFamily="2" charset="0"/>
                <a:cs typeface="Corbel"/>
              </a:rPr>
              <a:t>ourselves</a:t>
            </a:r>
            <a:r>
              <a:rPr sz="2800" spc="-80" dirty="0">
                <a:solidFill>
                  <a:srgbClr val="585858"/>
                </a:solidFill>
                <a:latin typeface="Twinkl" pitchFamily="2" charset="0"/>
                <a:cs typeface="Corbel"/>
              </a:rPr>
              <a:t> </a:t>
            </a:r>
            <a:r>
              <a:rPr sz="2800" dirty="0">
                <a:solidFill>
                  <a:srgbClr val="585858"/>
                </a:solidFill>
                <a:latin typeface="Twinkl" pitchFamily="2" charset="0"/>
                <a:cs typeface="Corbel"/>
              </a:rPr>
              <a:t>into</a:t>
            </a:r>
            <a:r>
              <a:rPr sz="2800" spc="-75" dirty="0">
                <a:solidFill>
                  <a:srgbClr val="585858"/>
                </a:solidFill>
                <a:latin typeface="Twinkl" pitchFamily="2" charset="0"/>
                <a:cs typeface="Corbel"/>
              </a:rPr>
              <a:t> </a:t>
            </a:r>
            <a:r>
              <a:rPr sz="2800" dirty="0">
                <a:solidFill>
                  <a:srgbClr val="585858"/>
                </a:solidFill>
                <a:latin typeface="Twinkl" pitchFamily="2" charset="0"/>
                <a:cs typeface="Corbel"/>
              </a:rPr>
              <a:t>a</a:t>
            </a:r>
            <a:r>
              <a:rPr sz="2800" spc="-60" dirty="0">
                <a:solidFill>
                  <a:srgbClr val="585858"/>
                </a:solidFill>
                <a:latin typeface="Twinkl" pitchFamily="2" charset="0"/>
                <a:cs typeface="Corbel"/>
              </a:rPr>
              <a:t> </a:t>
            </a:r>
            <a:r>
              <a:rPr sz="2800" dirty="0">
                <a:solidFill>
                  <a:srgbClr val="585858"/>
                </a:solidFill>
                <a:latin typeface="Twinkl" pitchFamily="2" charset="0"/>
                <a:cs typeface="Corbel"/>
              </a:rPr>
              <a:t>story</a:t>
            </a:r>
            <a:r>
              <a:rPr sz="2800" spc="-80" dirty="0">
                <a:solidFill>
                  <a:srgbClr val="585858"/>
                </a:solidFill>
                <a:latin typeface="Twinkl" pitchFamily="2" charset="0"/>
                <a:cs typeface="Corbel"/>
              </a:rPr>
              <a:t> </a:t>
            </a:r>
            <a:r>
              <a:rPr sz="2800" spc="-25" dirty="0" smtClean="0">
                <a:solidFill>
                  <a:srgbClr val="585858"/>
                </a:solidFill>
                <a:latin typeface="Twinkl" pitchFamily="2" charset="0"/>
                <a:cs typeface="Corbel"/>
              </a:rPr>
              <a:t>…</a:t>
            </a:r>
            <a:endParaRPr lang="en-GB" sz="2800" spc="-25" dirty="0" smtClean="0">
              <a:solidFill>
                <a:srgbClr val="585858"/>
              </a:solidFill>
              <a:latin typeface="Twinkl" pitchFamily="2" charset="0"/>
              <a:cs typeface="Corbel"/>
            </a:endParaRPr>
          </a:p>
          <a:p>
            <a:pPr marL="12700">
              <a:lnSpc>
                <a:spcPct val="100000"/>
              </a:lnSpc>
              <a:spcBef>
                <a:spcPts val="290"/>
              </a:spcBef>
            </a:pPr>
            <a:endParaRPr sz="2800" dirty="0">
              <a:latin typeface="Twinkl" pitchFamily="2" charset="0"/>
              <a:cs typeface="Corbel"/>
            </a:endParaRPr>
          </a:p>
          <a:p>
            <a:pPr marL="195580" indent="-182880">
              <a:lnSpc>
                <a:spcPct val="100000"/>
              </a:lnSpc>
              <a:spcBef>
                <a:spcPts val="195"/>
              </a:spcBef>
              <a:buClr>
                <a:srgbClr val="40B9D2"/>
              </a:buClr>
              <a:buFont typeface="Wingdings 2"/>
              <a:buChar char=""/>
              <a:tabLst>
                <a:tab pos="195580" algn="l"/>
              </a:tabLst>
            </a:pPr>
            <a:r>
              <a:rPr sz="2800" dirty="0">
                <a:solidFill>
                  <a:srgbClr val="585858"/>
                </a:solidFill>
                <a:latin typeface="Twinkl" pitchFamily="2" charset="0"/>
                <a:cs typeface="Corbel"/>
              </a:rPr>
              <a:t>Using</a:t>
            </a:r>
            <a:r>
              <a:rPr sz="2800" spc="-60" dirty="0">
                <a:solidFill>
                  <a:srgbClr val="585858"/>
                </a:solidFill>
                <a:latin typeface="Twinkl" pitchFamily="2" charset="0"/>
                <a:cs typeface="Corbel"/>
              </a:rPr>
              <a:t> </a:t>
            </a:r>
            <a:r>
              <a:rPr sz="2800" spc="-10" dirty="0">
                <a:solidFill>
                  <a:srgbClr val="585858"/>
                </a:solidFill>
                <a:latin typeface="Twinkl" pitchFamily="2" charset="0"/>
                <a:cs typeface="Corbel"/>
              </a:rPr>
              <a:t>actions</a:t>
            </a:r>
            <a:endParaRPr sz="2800" dirty="0">
              <a:latin typeface="Twinkl" pitchFamily="2" charset="0"/>
              <a:cs typeface="Corbel"/>
            </a:endParaRPr>
          </a:p>
          <a:p>
            <a:pPr marL="195580" indent="-182880">
              <a:lnSpc>
                <a:spcPct val="100000"/>
              </a:lnSpc>
              <a:spcBef>
                <a:spcPts val="190"/>
              </a:spcBef>
              <a:buClr>
                <a:srgbClr val="40B9D2"/>
              </a:buClr>
              <a:buFont typeface="Wingdings 2"/>
              <a:buChar char=""/>
              <a:tabLst>
                <a:tab pos="195580" algn="l"/>
              </a:tabLst>
            </a:pPr>
            <a:r>
              <a:rPr sz="2800" dirty="0">
                <a:solidFill>
                  <a:srgbClr val="585858"/>
                </a:solidFill>
                <a:latin typeface="Twinkl" pitchFamily="2" charset="0"/>
                <a:cs typeface="Corbel"/>
              </a:rPr>
              <a:t>Mapping</a:t>
            </a:r>
            <a:r>
              <a:rPr sz="2800" spc="-45" dirty="0">
                <a:solidFill>
                  <a:srgbClr val="585858"/>
                </a:solidFill>
                <a:latin typeface="Twinkl" pitchFamily="2" charset="0"/>
                <a:cs typeface="Corbel"/>
              </a:rPr>
              <a:t> </a:t>
            </a:r>
            <a:r>
              <a:rPr sz="2800" dirty="0">
                <a:solidFill>
                  <a:srgbClr val="585858"/>
                </a:solidFill>
                <a:latin typeface="Twinkl" pitchFamily="2" charset="0"/>
                <a:cs typeface="Corbel"/>
              </a:rPr>
              <a:t>/</a:t>
            </a:r>
            <a:r>
              <a:rPr sz="2800" spc="-55" dirty="0">
                <a:solidFill>
                  <a:srgbClr val="585858"/>
                </a:solidFill>
                <a:latin typeface="Twinkl" pitchFamily="2" charset="0"/>
                <a:cs typeface="Corbel"/>
              </a:rPr>
              <a:t> </a:t>
            </a:r>
            <a:r>
              <a:rPr sz="2800" spc="-10" dirty="0">
                <a:solidFill>
                  <a:srgbClr val="585858"/>
                </a:solidFill>
                <a:latin typeface="Twinkl" pitchFamily="2" charset="0"/>
                <a:cs typeface="Corbel"/>
              </a:rPr>
              <a:t>sequencing</a:t>
            </a:r>
            <a:endParaRPr sz="2800" dirty="0">
              <a:latin typeface="Twinkl" pitchFamily="2" charset="0"/>
              <a:cs typeface="Corbel"/>
            </a:endParaRPr>
          </a:p>
          <a:p>
            <a:pPr marL="195580" indent="-182880">
              <a:lnSpc>
                <a:spcPct val="100000"/>
              </a:lnSpc>
              <a:spcBef>
                <a:spcPts val="195"/>
              </a:spcBef>
              <a:buClr>
                <a:srgbClr val="40B9D2"/>
              </a:buClr>
              <a:buFont typeface="Wingdings 2"/>
              <a:buChar char=""/>
              <a:tabLst>
                <a:tab pos="195580" algn="l"/>
              </a:tabLst>
            </a:pPr>
            <a:r>
              <a:rPr sz="2800" spc="-10" dirty="0">
                <a:solidFill>
                  <a:srgbClr val="585858"/>
                </a:solidFill>
                <a:latin typeface="Twinkl" pitchFamily="2" charset="0"/>
                <a:cs typeface="Corbel"/>
              </a:rPr>
              <a:t>Reciting</a:t>
            </a:r>
            <a:r>
              <a:rPr sz="2800" spc="-70" dirty="0">
                <a:solidFill>
                  <a:srgbClr val="585858"/>
                </a:solidFill>
                <a:latin typeface="Twinkl" pitchFamily="2" charset="0"/>
                <a:cs typeface="Corbel"/>
              </a:rPr>
              <a:t> </a:t>
            </a:r>
            <a:r>
              <a:rPr sz="2800" spc="-10" dirty="0" smtClean="0">
                <a:solidFill>
                  <a:srgbClr val="585858"/>
                </a:solidFill>
                <a:latin typeface="Twinkl" pitchFamily="2" charset="0"/>
                <a:cs typeface="Corbel"/>
              </a:rPr>
              <a:t>together</a:t>
            </a:r>
            <a:endParaRPr lang="en-GB" sz="2800" spc="-10" dirty="0" smtClean="0">
              <a:solidFill>
                <a:srgbClr val="585858"/>
              </a:solidFill>
              <a:latin typeface="Twinkl" pitchFamily="2" charset="0"/>
              <a:cs typeface="Corbel"/>
            </a:endParaRPr>
          </a:p>
          <a:p>
            <a:pPr marL="195580" indent="-182880">
              <a:lnSpc>
                <a:spcPct val="100000"/>
              </a:lnSpc>
              <a:spcBef>
                <a:spcPts val="195"/>
              </a:spcBef>
              <a:buClr>
                <a:srgbClr val="40B9D2"/>
              </a:buClr>
              <a:buFont typeface="Wingdings 2"/>
              <a:buChar char=""/>
              <a:tabLst>
                <a:tab pos="195580" algn="l"/>
              </a:tabLst>
            </a:pPr>
            <a:endParaRPr sz="2800" dirty="0">
              <a:latin typeface="Twinkl" pitchFamily="2" charset="0"/>
              <a:cs typeface="Corbel"/>
            </a:endParaRPr>
          </a:p>
          <a:p>
            <a:pPr marL="195580" indent="-182880">
              <a:lnSpc>
                <a:spcPct val="100000"/>
              </a:lnSpc>
              <a:spcBef>
                <a:spcPts val="190"/>
              </a:spcBef>
              <a:buClr>
                <a:srgbClr val="40B9D2"/>
              </a:buClr>
              <a:buFont typeface="Wingdings 2"/>
              <a:buChar char=""/>
              <a:tabLst>
                <a:tab pos="195580" algn="l"/>
              </a:tabLst>
            </a:pPr>
            <a:r>
              <a:rPr sz="2800" dirty="0">
                <a:solidFill>
                  <a:srgbClr val="585858"/>
                </a:solidFill>
                <a:latin typeface="Twinkl" pitchFamily="2" charset="0"/>
                <a:cs typeface="Corbel"/>
              </a:rPr>
              <a:t>Role</a:t>
            </a:r>
            <a:r>
              <a:rPr sz="2800" spc="-114" dirty="0">
                <a:solidFill>
                  <a:srgbClr val="585858"/>
                </a:solidFill>
                <a:latin typeface="Twinkl" pitchFamily="2" charset="0"/>
                <a:cs typeface="Corbel"/>
              </a:rPr>
              <a:t> </a:t>
            </a:r>
            <a:r>
              <a:rPr sz="2800" spc="-20" dirty="0" smtClean="0">
                <a:solidFill>
                  <a:srgbClr val="585858"/>
                </a:solidFill>
                <a:latin typeface="Twinkl" pitchFamily="2" charset="0"/>
                <a:cs typeface="Corbel"/>
              </a:rPr>
              <a:t>play</a:t>
            </a:r>
            <a:endParaRPr lang="en-GB" sz="2800" spc="-20" dirty="0" smtClean="0">
              <a:solidFill>
                <a:srgbClr val="585858"/>
              </a:solidFill>
              <a:latin typeface="Twinkl" pitchFamily="2" charset="0"/>
              <a:cs typeface="Corbel"/>
            </a:endParaRPr>
          </a:p>
          <a:p>
            <a:pPr marL="195580" indent="-182880">
              <a:lnSpc>
                <a:spcPct val="100000"/>
              </a:lnSpc>
              <a:spcBef>
                <a:spcPts val="190"/>
              </a:spcBef>
              <a:buClr>
                <a:srgbClr val="40B9D2"/>
              </a:buClr>
              <a:buFont typeface="Wingdings 2"/>
              <a:buChar char=""/>
              <a:tabLst>
                <a:tab pos="195580" algn="l"/>
              </a:tabLst>
            </a:pPr>
            <a:endParaRPr sz="2800" dirty="0">
              <a:latin typeface="Corbel"/>
              <a:cs typeface="Corbel"/>
            </a:endParaRPr>
          </a:p>
        </p:txBody>
      </p:sp>
      <p:sp>
        <p:nvSpPr>
          <p:cNvPr id="5" name="object 5"/>
          <p:cNvSpPr txBox="1"/>
          <p:nvPr/>
        </p:nvSpPr>
        <p:spPr>
          <a:xfrm>
            <a:off x="3614165" y="2877388"/>
            <a:ext cx="3152140" cy="452120"/>
          </a:xfrm>
          <a:prstGeom prst="rect">
            <a:avLst/>
          </a:prstGeom>
        </p:spPr>
        <p:txBody>
          <a:bodyPr vert="horz" wrap="square" lIns="0" tIns="12065" rIns="0" bIns="0" rtlCol="0">
            <a:spAutoFit/>
          </a:bodyPr>
          <a:lstStyle/>
          <a:p>
            <a:pPr marL="195580" indent="-182880">
              <a:lnSpc>
                <a:spcPct val="100000"/>
              </a:lnSpc>
              <a:spcBef>
                <a:spcPts val="95"/>
              </a:spcBef>
              <a:buClr>
                <a:srgbClr val="40B9D2"/>
              </a:buClr>
              <a:buFont typeface="Wingdings 2"/>
              <a:buChar char=""/>
              <a:tabLst>
                <a:tab pos="195580" algn="l"/>
              </a:tabLst>
            </a:pPr>
            <a:r>
              <a:rPr sz="2800" dirty="0">
                <a:solidFill>
                  <a:srgbClr val="585858"/>
                </a:solidFill>
                <a:latin typeface="Corbel"/>
                <a:cs typeface="Corbel"/>
              </a:rPr>
              <a:t>Using</a:t>
            </a:r>
            <a:r>
              <a:rPr sz="2800" spc="-55" dirty="0">
                <a:solidFill>
                  <a:srgbClr val="585858"/>
                </a:solidFill>
                <a:latin typeface="Corbel"/>
                <a:cs typeface="Corbel"/>
              </a:rPr>
              <a:t> </a:t>
            </a:r>
            <a:r>
              <a:rPr sz="2800" dirty="0">
                <a:solidFill>
                  <a:srgbClr val="585858"/>
                </a:solidFill>
                <a:latin typeface="Corbel"/>
                <a:cs typeface="Corbel"/>
              </a:rPr>
              <a:t>our</a:t>
            </a:r>
            <a:r>
              <a:rPr sz="2800" spc="-65" dirty="0">
                <a:solidFill>
                  <a:srgbClr val="585858"/>
                </a:solidFill>
                <a:latin typeface="Corbel"/>
                <a:cs typeface="Corbel"/>
              </a:rPr>
              <a:t> </a:t>
            </a:r>
            <a:r>
              <a:rPr sz="2800" dirty="0">
                <a:solidFill>
                  <a:srgbClr val="585858"/>
                </a:solidFill>
                <a:latin typeface="Corbel"/>
                <a:cs typeface="Corbel"/>
              </a:rPr>
              <a:t>own</a:t>
            </a:r>
            <a:r>
              <a:rPr sz="2800" spc="-75" dirty="0">
                <a:solidFill>
                  <a:srgbClr val="585858"/>
                </a:solidFill>
                <a:latin typeface="Corbel"/>
                <a:cs typeface="Corbel"/>
              </a:rPr>
              <a:t> </a:t>
            </a:r>
            <a:r>
              <a:rPr sz="2800" spc="-10" dirty="0">
                <a:solidFill>
                  <a:srgbClr val="585858"/>
                </a:solidFill>
                <a:latin typeface="Corbel"/>
                <a:cs typeface="Corbel"/>
              </a:rPr>
              <a:t>ideas</a:t>
            </a:r>
            <a:endParaRPr sz="2800">
              <a:latin typeface="Corbel"/>
              <a:cs typeface="Corbel"/>
            </a:endParaRPr>
          </a:p>
        </p:txBody>
      </p:sp>
      <p:pic>
        <p:nvPicPr>
          <p:cNvPr id="6" name="object 6"/>
          <p:cNvPicPr/>
          <p:nvPr/>
        </p:nvPicPr>
        <p:blipFill>
          <a:blip r:embed="rId3" cstate="print"/>
          <a:stretch>
            <a:fillRect/>
          </a:stretch>
        </p:blipFill>
        <p:spPr>
          <a:xfrm>
            <a:off x="358140" y="3732276"/>
            <a:ext cx="2842260" cy="2122932"/>
          </a:xfrm>
          <a:prstGeom prst="rect">
            <a:avLst/>
          </a:prstGeom>
        </p:spPr>
      </p:pic>
      <p:pic>
        <p:nvPicPr>
          <p:cNvPr id="7" name="object 7"/>
          <p:cNvPicPr/>
          <p:nvPr/>
        </p:nvPicPr>
        <p:blipFill>
          <a:blip r:embed="rId4" cstate="print"/>
          <a:stretch>
            <a:fillRect/>
          </a:stretch>
        </p:blipFill>
        <p:spPr>
          <a:xfrm>
            <a:off x="195071" y="864108"/>
            <a:ext cx="3005328" cy="224485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5760" y="3645789"/>
            <a:ext cx="4215045" cy="316128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Rectangle 2"/>
          <p:cNvSpPr/>
          <p:nvPr/>
        </p:nvSpPr>
        <p:spPr>
          <a:xfrm>
            <a:off x="3444240" y="69463"/>
            <a:ext cx="8778240" cy="6740307"/>
          </a:xfrm>
          <a:prstGeom prst="rect">
            <a:avLst/>
          </a:prstGeom>
        </p:spPr>
        <p:txBody>
          <a:bodyPr wrap="square">
            <a:spAutoFit/>
          </a:bodyPr>
          <a:lstStyle/>
          <a:p>
            <a:r>
              <a:rPr lang="en-GB" sz="3600" dirty="0" smtClean="0">
                <a:latin typeface="Twinkl" pitchFamily="2" charset="0"/>
              </a:rPr>
              <a:t>Nursery Class – Phase 1 (Listening, Rhyme, Rhythm, Music, Alliteration, Blending sounds) </a:t>
            </a:r>
          </a:p>
          <a:p>
            <a:r>
              <a:rPr lang="en-GB" sz="3600" dirty="0" smtClean="0">
                <a:latin typeface="Twinkl" pitchFamily="2" charset="0"/>
              </a:rPr>
              <a:t>Reception following Early Letter Sounds (ELS) - starting from Phase 2. Introduce letter sounds and shapes which build to make words </a:t>
            </a:r>
            <a:r>
              <a:rPr lang="en-GB" sz="3600" dirty="0">
                <a:latin typeface="Twinkl" pitchFamily="2" charset="0"/>
              </a:rPr>
              <a:t>-</a:t>
            </a:r>
            <a:r>
              <a:rPr lang="en-GB" sz="3600" dirty="0" smtClean="0">
                <a:latin typeface="Twinkl" pitchFamily="2" charset="0"/>
              </a:rPr>
              <a:t> s-a-t, </a:t>
            </a:r>
          </a:p>
          <a:p>
            <a:r>
              <a:rPr lang="en-GB" sz="3600" dirty="0" smtClean="0">
                <a:latin typeface="Twinkl" pitchFamily="2" charset="0"/>
              </a:rPr>
              <a:t>p-a-t, p-</a:t>
            </a:r>
            <a:r>
              <a:rPr lang="en-GB" sz="3600" dirty="0" err="1" smtClean="0">
                <a:latin typeface="Twinkl" pitchFamily="2" charset="0"/>
              </a:rPr>
              <a:t>i</a:t>
            </a:r>
            <a:r>
              <a:rPr lang="en-GB" sz="3600" dirty="0" smtClean="0">
                <a:latin typeface="Twinkl" pitchFamily="2" charset="0"/>
              </a:rPr>
              <a:t>-n, t-</a:t>
            </a:r>
            <a:r>
              <a:rPr lang="en-GB" sz="3600" dirty="0" err="1" smtClean="0">
                <a:latin typeface="Twinkl" pitchFamily="2" charset="0"/>
              </a:rPr>
              <a:t>i</a:t>
            </a:r>
            <a:r>
              <a:rPr lang="en-GB" sz="3600" dirty="0" smtClean="0">
                <a:latin typeface="Twinkl" pitchFamily="2" charset="0"/>
              </a:rPr>
              <a:t>-n </a:t>
            </a:r>
          </a:p>
          <a:p>
            <a:r>
              <a:rPr lang="en-GB" sz="3600" dirty="0" smtClean="0">
                <a:latin typeface="Twinkl" pitchFamily="2" charset="0"/>
              </a:rPr>
              <a:t>Children learn to write the letter shapes – not cursive. </a:t>
            </a:r>
          </a:p>
          <a:p>
            <a:r>
              <a:rPr lang="en-GB" sz="3600" dirty="0" smtClean="0">
                <a:latin typeface="Twinkl" pitchFamily="2" charset="0"/>
              </a:rPr>
              <a:t>Secret to success </a:t>
            </a:r>
            <a:r>
              <a:rPr lang="en-GB" sz="3600" dirty="0" smtClean="0">
                <a:latin typeface="Twinkl" pitchFamily="2" charset="0"/>
              </a:rPr>
              <a:t>– GOOD </a:t>
            </a:r>
            <a:r>
              <a:rPr lang="en-GB" sz="3600" dirty="0" smtClean="0">
                <a:latin typeface="Twinkl" pitchFamily="2" charset="0"/>
              </a:rPr>
              <a:t>LISTENING</a:t>
            </a:r>
            <a:r>
              <a:rPr lang="en-GB" sz="3600" dirty="0" smtClean="0">
                <a:latin typeface="Twinkl" pitchFamily="2" charset="0"/>
              </a:rPr>
              <a:t>! This starts at home.</a:t>
            </a:r>
            <a:endParaRPr lang="en-GB" sz="3600" dirty="0">
              <a:latin typeface="Twinkl" pitchFamily="2" charset="0"/>
            </a:endParaRPr>
          </a:p>
        </p:txBody>
      </p:sp>
      <p:pic>
        <p:nvPicPr>
          <p:cNvPr id="4" name="Picture 3"/>
          <p:cNvPicPr/>
          <p:nvPr/>
        </p:nvPicPr>
        <p:blipFill rotWithShape="1">
          <a:blip r:embed="rId2"/>
          <a:srcRect l="1108" t="31121" r="67317" b="12350"/>
          <a:stretch/>
        </p:blipFill>
        <p:spPr bwMode="auto">
          <a:xfrm>
            <a:off x="15240" y="1066800"/>
            <a:ext cx="3429000" cy="3276600"/>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457201" y="163017"/>
            <a:ext cx="2209800" cy="769441"/>
          </a:xfrm>
          <a:prstGeom prst="rect">
            <a:avLst/>
          </a:prstGeom>
          <a:noFill/>
        </p:spPr>
        <p:txBody>
          <a:bodyPr wrap="square" rtlCol="0">
            <a:spAutoFit/>
          </a:bodyPr>
          <a:lstStyle/>
          <a:p>
            <a:r>
              <a:rPr lang="en-GB" sz="4400" dirty="0" smtClean="0">
                <a:latin typeface="Twinkl" pitchFamily="2" charset="0"/>
              </a:rPr>
              <a:t>Phonics</a:t>
            </a:r>
            <a:endParaRPr lang="en-GB" sz="4400" dirty="0">
              <a:latin typeface="Twinkl" pitchFamily="2" charset="0"/>
            </a:endParaRPr>
          </a:p>
        </p:txBody>
      </p:sp>
    </p:spTree>
    <p:extLst>
      <p:ext uri="{BB962C8B-B14F-4D97-AF65-F5344CB8AC3E}">
        <p14:creationId xmlns:p14="http://schemas.microsoft.com/office/powerpoint/2010/main" val="33585079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8200" y="828040"/>
            <a:ext cx="1905000" cy="628377"/>
          </a:xfrm>
          <a:prstGeom prst="rect">
            <a:avLst/>
          </a:prstGeom>
        </p:spPr>
        <p:txBody>
          <a:bodyPr vert="horz" wrap="square" lIns="0" tIns="12700" rIns="0" bIns="0" rtlCol="0">
            <a:spAutoFit/>
          </a:bodyPr>
          <a:lstStyle/>
          <a:p>
            <a:pPr marL="12700">
              <a:lnSpc>
                <a:spcPct val="100000"/>
              </a:lnSpc>
              <a:spcBef>
                <a:spcPts val="100"/>
              </a:spcBef>
            </a:pPr>
            <a:r>
              <a:rPr sz="4000" b="1" spc="-50" dirty="0">
                <a:solidFill>
                  <a:srgbClr val="FFFFFF"/>
                </a:solidFill>
                <a:latin typeface="Twinkl" pitchFamily="2" charset="0"/>
                <a:cs typeface="Corbel"/>
              </a:rPr>
              <a:t>Phonics</a:t>
            </a:r>
            <a:endParaRPr sz="4000" b="1" dirty="0">
              <a:latin typeface="Twinkl" pitchFamily="2" charset="0"/>
              <a:cs typeface="Corbel"/>
            </a:endParaRPr>
          </a:p>
        </p:txBody>
      </p:sp>
      <p:sp>
        <p:nvSpPr>
          <p:cNvPr id="3" name="object 3"/>
          <p:cNvSpPr txBox="1"/>
          <p:nvPr/>
        </p:nvSpPr>
        <p:spPr>
          <a:xfrm>
            <a:off x="0" y="1828800"/>
            <a:ext cx="6555105" cy="3486851"/>
          </a:xfrm>
          <a:prstGeom prst="rect">
            <a:avLst/>
          </a:prstGeom>
        </p:spPr>
        <p:txBody>
          <a:bodyPr vert="horz" wrap="square" lIns="0" tIns="110489" rIns="0" bIns="0" rtlCol="0">
            <a:spAutoFit/>
          </a:bodyPr>
          <a:lstStyle/>
          <a:p>
            <a:pPr marL="195580" indent="-182880">
              <a:lnSpc>
                <a:spcPct val="100000"/>
              </a:lnSpc>
              <a:spcBef>
                <a:spcPts val="869"/>
              </a:spcBef>
              <a:buClr>
                <a:srgbClr val="40B9D2"/>
              </a:buClr>
              <a:buFont typeface="Wingdings 2"/>
              <a:buChar char=""/>
              <a:tabLst>
                <a:tab pos="195580" algn="l"/>
              </a:tabLst>
            </a:pPr>
            <a:r>
              <a:rPr lang="en-GB" sz="2400" b="1" dirty="0" smtClean="0">
                <a:solidFill>
                  <a:srgbClr val="585858"/>
                </a:solidFill>
                <a:latin typeface="Twinkl" pitchFamily="2" charset="0"/>
                <a:cs typeface="Corbel"/>
              </a:rPr>
              <a:t>Phase 1</a:t>
            </a:r>
            <a:r>
              <a:rPr sz="2400" b="1" spc="-40" dirty="0" smtClean="0">
                <a:solidFill>
                  <a:srgbClr val="585858"/>
                </a:solidFill>
                <a:latin typeface="Twinkl" pitchFamily="2" charset="0"/>
                <a:cs typeface="Corbel"/>
              </a:rPr>
              <a:t> </a:t>
            </a:r>
            <a:r>
              <a:rPr sz="2400" dirty="0" smtClean="0">
                <a:solidFill>
                  <a:srgbClr val="585858"/>
                </a:solidFill>
                <a:latin typeface="Twinkl" pitchFamily="2" charset="0"/>
                <a:cs typeface="Corbel"/>
              </a:rPr>
              <a:t>–</a:t>
            </a:r>
            <a:r>
              <a:rPr sz="2400" spc="-15" dirty="0" smtClean="0">
                <a:solidFill>
                  <a:srgbClr val="585858"/>
                </a:solidFill>
                <a:latin typeface="Twinkl" pitchFamily="2" charset="0"/>
                <a:cs typeface="Corbel"/>
              </a:rPr>
              <a:t> </a:t>
            </a:r>
            <a:r>
              <a:rPr lang="en-GB" sz="2400" spc="-50" dirty="0" smtClean="0">
                <a:solidFill>
                  <a:srgbClr val="585858"/>
                </a:solidFill>
                <a:latin typeface="Twinkl" pitchFamily="2" charset="0"/>
                <a:cs typeface="Corbel"/>
              </a:rPr>
              <a:t> teaches children to listen to familiar sounds and distinguish one sound from another</a:t>
            </a:r>
          </a:p>
          <a:p>
            <a:pPr marL="195580" indent="-182880">
              <a:lnSpc>
                <a:spcPct val="100000"/>
              </a:lnSpc>
              <a:spcBef>
                <a:spcPts val="869"/>
              </a:spcBef>
              <a:buClr>
                <a:srgbClr val="40B9D2"/>
              </a:buClr>
              <a:buFont typeface="Wingdings 2"/>
              <a:buChar char=""/>
              <a:tabLst>
                <a:tab pos="195580" algn="l"/>
              </a:tabLst>
            </a:pPr>
            <a:r>
              <a:rPr lang="en-GB" sz="2400" spc="-50" dirty="0">
                <a:solidFill>
                  <a:srgbClr val="585858"/>
                </a:solidFill>
                <a:latin typeface="Twinkl" pitchFamily="2" charset="0"/>
                <a:cs typeface="Corbel"/>
              </a:rPr>
              <a:t>S</a:t>
            </a:r>
            <a:r>
              <a:rPr lang="en-GB" sz="2400" spc="-50" dirty="0" smtClean="0">
                <a:solidFill>
                  <a:srgbClr val="585858"/>
                </a:solidFill>
                <a:latin typeface="Twinkl" pitchFamily="2" charset="0"/>
                <a:cs typeface="Corbel"/>
              </a:rPr>
              <a:t>trong </a:t>
            </a:r>
            <a:r>
              <a:rPr lang="en-GB" sz="2400" spc="-50" dirty="0" smtClean="0">
                <a:solidFill>
                  <a:srgbClr val="585858"/>
                </a:solidFill>
                <a:latin typeface="Twinkl" pitchFamily="2" charset="0"/>
                <a:cs typeface="Corbel"/>
              </a:rPr>
              <a:t>focus on listening, rhyming and saying the sounds</a:t>
            </a:r>
            <a:endParaRPr sz="2400" dirty="0">
              <a:latin typeface="Twinkl" pitchFamily="2" charset="0"/>
              <a:cs typeface="Corbel"/>
            </a:endParaRPr>
          </a:p>
          <a:p>
            <a:pPr marL="195580" indent="-182880">
              <a:lnSpc>
                <a:spcPts val="4105"/>
              </a:lnSpc>
              <a:spcBef>
                <a:spcPts val="770"/>
              </a:spcBef>
              <a:buClr>
                <a:srgbClr val="40B9D2"/>
              </a:buClr>
              <a:buFont typeface="Wingdings 2"/>
              <a:buChar char=""/>
              <a:tabLst>
                <a:tab pos="195580" algn="l"/>
              </a:tabLst>
            </a:pPr>
            <a:r>
              <a:rPr lang="en-GB" sz="2400" dirty="0" smtClean="0">
                <a:solidFill>
                  <a:srgbClr val="585858"/>
                </a:solidFill>
                <a:latin typeface="Twinkl" pitchFamily="2" charset="0"/>
                <a:cs typeface="Corbel"/>
              </a:rPr>
              <a:t>Flexible </a:t>
            </a:r>
            <a:r>
              <a:rPr sz="2400" dirty="0" smtClean="0">
                <a:solidFill>
                  <a:srgbClr val="585858"/>
                </a:solidFill>
                <a:latin typeface="Twinkl" pitchFamily="2" charset="0"/>
                <a:cs typeface="Corbel"/>
              </a:rPr>
              <a:t>phonics</a:t>
            </a:r>
            <a:r>
              <a:rPr sz="2400" spc="-15" dirty="0" smtClean="0">
                <a:solidFill>
                  <a:srgbClr val="585858"/>
                </a:solidFill>
                <a:latin typeface="Twinkl" pitchFamily="2" charset="0"/>
                <a:cs typeface="Corbel"/>
              </a:rPr>
              <a:t> </a:t>
            </a:r>
            <a:r>
              <a:rPr sz="2400" dirty="0">
                <a:solidFill>
                  <a:srgbClr val="585858"/>
                </a:solidFill>
                <a:latin typeface="Twinkl" pitchFamily="2" charset="0"/>
                <a:cs typeface="Corbel"/>
              </a:rPr>
              <a:t>groups </a:t>
            </a:r>
            <a:r>
              <a:rPr sz="2400" spc="-50" dirty="0" smtClean="0">
                <a:solidFill>
                  <a:srgbClr val="585858"/>
                </a:solidFill>
                <a:latin typeface="Twinkl" pitchFamily="2" charset="0"/>
                <a:cs typeface="Corbel"/>
              </a:rPr>
              <a:t>–</a:t>
            </a:r>
            <a:r>
              <a:rPr lang="en-GB" sz="2400" dirty="0">
                <a:latin typeface="Twinkl" pitchFamily="2" charset="0"/>
                <a:cs typeface="Corbel"/>
              </a:rPr>
              <a:t> </a:t>
            </a:r>
            <a:r>
              <a:rPr sz="2400" dirty="0" smtClean="0">
                <a:solidFill>
                  <a:srgbClr val="585858"/>
                </a:solidFill>
                <a:latin typeface="Twinkl" pitchFamily="2" charset="0"/>
                <a:cs typeface="Corbel"/>
              </a:rPr>
              <a:t>assessed</a:t>
            </a:r>
            <a:r>
              <a:rPr sz="2400" spc="-40" dirty="0" smtClean="0">
                <a:solidFill>
                  <a:srgbClr val="585858"/>
                </a:solidFill>
                <a:latin typeface="Twinkl" pitchFamily="2" charset="0"/>
                <a:cs typeface="Corbel"/>
              </a:rPr>
              <a:t> </a:t>
            </a:r>
            <a:r>
              <a:rPr sz="2400" dirty="0">
                <a:solidFill>
                  <a:srgbClr val="585858"/>
                </a:solidFill>
                <a:latin typeface="Twinkl" pitchFamily="2" charset="0"/>
                <a:cs typeface="Corbel"/>
              </a:rPr>
              <a:t>on</a:t>
            </a:r>
            <a:r>
              <a:rPr sz="2400" spc="-25" dirty="0">
                <a:solidFill>
                  <a:srgbClr val="585858"/>
                </a:solidFill>
                <a:latin typeface="Twinkl" pitchFamily="2" charset="0"/>
                <a:cs typeface="Corbel"/>
              </a:rPr>
              <a:t> </a:t>
            </a:r>
            <a:r>
              <a:rPr sz="2400" dirty="0">
                <a:solidFill>
                  <a:srgbClr val="585858"/>
                </a:solidFill>
                <a:latin typeface="Twinkl" pitchFamily="2" charset="0"/>
                <a:cs typeface="Corbel"/>
              </a:rPr>
              <a:t>a</a:t>
            </a:r>
            <a:r>
              <a:rPr sz="2400" spc="-20" dirty="0">
                <a:solidFill>
                  <a:srgbClr val="585858"/>
                </a:solidFill>
                <a:latin typeface="Twinkl" pitchFamily="2" charset="0"/>
                <a:cs typeface="Corbel"/>
              </a:rPr>
              <a:t> </a:t>
            </a:r>
            <a:r>
              <a:rPr sz="2400" dirty="0">
                <a:solidFill>
                  <a:srgbClr val="585858"/>
                </a:solidFill>
                <a:latin typeface="Twinkl" pitchFamily="2" charset="0"/>
                <a:cs typeface="Corbel"/>
              </a:rPr>
              <a:t>regular</a:t>
            </a:r>
            <a:r>
              <a:rPr sz="2400" spc="-15" dirty="0">
                <a:solidFill>
                  <a:srgbClr val="585858"/>
                </a:solidFill>
                <a:latin typeface="Twinkl" pitchFamily="2" charset="0"/>
                <a:cs typeface="Corbel"/>
              </a:rPr>
              <a:t> </a:t>
            </a:r>
            <a:r>
              <a:rPr sz="2400" spc="-10" dirty="0" smtClean="0">
                <a:solidFill>
                  <a:srgbClr val="585858"/>
                </a:solidFill>
                <a:latin typeface="Twinkl" pitchFamily="2" charset="0"/>
                <a:cs typeface="Corbel"/>
              </a:rPr>
              <a:t>basis</a:t>
            </a:r>
            <a:endParaRPr lang="en-GB" sz="2400" spc="-10" dirty="0" smtClean="0">
              <a:solidFill>
                <a:srgbClr val="585858"/>
              </a:solidFill>
              <a:latin typeface="Twinkl" pitchFamily="2" charset="0"/>
              <a:cs typeface="Corbel"/>
            </a:endParaRPr>
          </a:p>
          <a:p>
            <a:pPr marL="195580" indent="-182880">
              <a:lnSpc>
                <a:spcPts val="4105"/>
              </a:lnSpc>
              <a:spcBef>
                <a:spcPts val="770"/>
              </a:spcBef>
              <a:buClr>
                <a:srgbClr val="40B9D2"/>
              </a:buClr>
              <a:buFont typeface="Wingdings 2"/>
              <a:buChar char=""/>
              <a:tabLst>
                <a:tab pos="195580" algn="l"/>
              </a:tabLst>
            </a:pPr>
            <a:r>
              <a:rPr lang="en-GB" sz="2400" spc="-10" dirty="0" smtClean="0">
                <a:solidFill>
                  <a:srgbClr val="585858"/>
                </a:solidFill>
                <a:latin typeface="Twinkl" pitchFamily="2" charset="0"/>
                <a:cs typeface="Corbel"/>
              </a:rPr>
              <a:t>Direct teaching AND exploring through play</a:t>
            </a:r>
            <a:endParaRPr sz="2400" dirty="0">
              <a:latin typeface="Twinkl" pitchFamily="2" charset="0"/>
              <a:cs typeface="Corbel"/>
            </a:endParaRPr>
          </a:p>
        </p:txBody>
      </p:sp>
      <p:pic>
        <p:nvPicPr>
          <p:cNvPr id="5" name="Picture 4" descr="C:\Users\JTanner\Pictures\Phonics\Screenshot 2023-09-22 142000.png"/>
          <p:cNvPicPr/>
          <p:nvPr/>
        </p:nvPicPr>
        <p:blipFill rotWithShape="1">
          <a:blip r:embed="rId2" cstate="print">
            <a:extLst>
              <a:ext uri="{28A0092B-C50C-407E-A947-70E740481C1C}">
                <a14:useLocalDpi xmlns:a14="http://schemas.microsoft.com/office/drawing/2010/main" val="0"/>
              </a:ext>
            </a:extLst>
          </a:blip>
          <a:srcRect l="26923" t="31120" r="29868" b="13532"/>
          <a:stretch/>
        </p:blipFill>
        <p:spPr bwMode="auto">
          <a:xfrm>
            <a:off x="6555105" y="838200"/>
            <a:ext cx="4817745" cy="4419600"/>
          </a:xfrm>
          <a:prstGeom prst="rect">
            <a:avLst/>
          </a:prstGeom>
          <a:noFill/>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990600"/>
            <a:ext cx="2667000" cy="1323439"/>
          </a:xfrm>
          <a:prstGeom prst="rect">
            <a:avLst/>
          </a:prstGeom>
          <a:noFill/>
        </p:spPr>
        <p:txBody>
          <a:bodyPr wrap="square" rtlCol="0">
            <a:spAutoFit/>
          </a:bodyPr>
          <a:lstStyle/>
          <a:p>
            <a:r>
              <a:rPr lang="en-GB" sz="4000" dirty="0" smtClean="0">
                <a:solidFill>
                  <a:schemeClr val="bg1"/>
                </a:solidFill>
                <a:latin typeface="Twinkl" pitchFamily="2" charset="0"/>
              </a:rPr>
              <a:t>Learning to read</a:t>
            </a:r>
            <a:endParaRPr lang="en-GB" sz="4000" dirty="0">
              <a:solidFill>
                <a:schemeClr val="bg1"/>
              </a:solidFill>
              <a:latin typeface="Twinkl" pitchFamily="2" charset="0"/>
            </a:endParaRPr>
          </a:p>
        </p:txBody>
      </p:sp>
      <p:pic>
        <p:nvPicPr>
          <p:cNvPr id="3" name="Picture 2" descr="C:\Users\JTanner\Pictures\Phonics\Screenshot 2023-09-22 142245.png"/>
          <p:cNvPicPr/>
          <p:nvPr/>
        </p:nvPicPr>
        <p:blipFill rotWithShape="1">
          <a:blip r:embed="rId2" cstate="print">
            <a:extLst>
              <a:ext uri="{28A0092B-C50C-407E-A947-70E740481C1C}">
                <a14:useLocalDpi xmlns:a14="http://schemas.microsoft.com/office/drawing/2010/main" val="0"/>
              </a:ext>
            </a:extLst>
          </a:blip>
          <a:srcRect l="26923" t="31318" r="29978" b="12547"/>
          <a:stretch/>
        </p:blipFill>
        <p:spPr bwMode="auto">
          <a:xfrm>
            <a:off x="457200" y="2667000"/>
            <a:ext cx="5486400" cy="4005481"/>
          </a:xfrm>
          <a:prstGeom prst="rect">
            <a:avLst/>
          </a:prstGeom>
          <a:noFill/>
          <a:ln>
            <a:noFill/>
          </a:ln>
          <a:extLst>
            <a:ext uri="{53640926-AAD7-44D8-BBD7-CCE9431645EC}">
              <a14:shadowObscured xmlns:a14="http://schemas.microsoft.com/office/drawing/2010/main"/>
            </a:ext>
          </a:extLst>
        </p:spPr>
      </p:pic>
      <p:pic>
        <p:nvPicPr>
          <p:cNvPr id="4" name="Picture 3" descr="C:\Users\JTanner\Pictures\Phonics\Screenshot 2023-09-22 142333.png"/>
          <p:cNvPicPr/>
          <p:nvPr/>
        </p:nvPicPr>
        <p:blipFill rotWithShape="1">
          <a:blip r:embed="rId3" cstate="print">
            <a:extLst>
              <a:ext uri="{28A0092B-C50C-407E-A947-70E740481C1C}">
                <a14:useLocalDpi xmlns:a14="http://schemas.microsoft.com/office/drawing/2010/main" val="0"/>
              </a:ext>
            </a:extLst>
          </a:blip>
          <a:srcRect l="27152" t="31514" r="29972" b="12126"/>
          <a:stretch/>
        </p:blipFill>
        <p:spPr bwMode="auto">
          <a:xfrm>
            <a:off x="6243484" y="256639"/>
            <a:ext cx="5029200" cy="4114800"/>
          </a:xfrm>
          <a:prstGeom prst="rect">
            <a:avLst/>
          </a:prstGeom>
          <a:noFill/>
          <a:ln>
            <a:noFill/>
          </a:ln>
          <a:extLst>
            <a:ext uri="{53640926-AAD7-44D8-BBD7-CCE9431645EC}">
              <a14:shadowObscured xmlns:a14="http://schemas.microsoft.com/office/drawing/2010/main"/>
            </a:ext>
          </a:extLst>
        </p:spPr>
      </p:pic>
      <p:sp>
        <p:nvSpPr>
          <p:cNvPr id="5" name="object 2"/>
          <p:cNvSpPr txBox="1">
            <a:spLocks/>
          </p:cNvSpPr>
          <p:nvPr/>
        </p:nvSpPr>
        <p:spPr>
          <a:xfrm>
            <a:off x="6243484" y="4371439"/>
            <a:ext cx="5034116" cy="2754600"/>
          </a:xfrm>
          <a:prstGeom prst="rect">
            <a:avLst/>
          </a:prstGeom>
        </p:spPr>
        <p:txBody>
          <a:bodyPr vert="horz" wrap="square" lIns="0" tIns="60960" rIns="0" bIns="0" rtlCol="0">
            <a:spAutoFit/>
          </a:bodyPr>
          <a:lstStyle>
            <a:lvl1pPr>
              <a:defRPr>
                <a:latin typeface="+mj-lt"/>
                <a:ea typeface="+mj-ea"/>
                <a:cs typeface="+mj-cs"/>
              </a:defRPr>
            </a:lvl1pPr>
          </a:lstStyle>
          <a:p>
            <a:pPr marL="12700" marR="5080">
              <a:lnSpc>
                <a:spcPts val="3020"/>
              </a:lnSpc>
              <a:spcBef>
                <a:spcPts val="480"/>
              </a:spcBef>
            </a:pPr>
            <a:r>
              <a:rPr lang="en-GB" sz="2400" b="1" i="1" dirty="0" smtClean="0">
                <a:solidFill>
                  <a:srgbClr val="585858"/>
                </a:solidFill>
                <a:latin typeface="Twinkl" pitchFamily="2" charset="0"/>
                <a:cs typeface="Century Gothic"/>
              </a:rPr>
              <a:t>Reading</a:t>
            </a:r>
            <a:r>
              <a:rPr lang="en-GB" sz="2400" b="1" i="1" spc="-40" dirty="0" smtClean="0">
                <a:solidFill>
                  <a:srgbClr val="585858"/>
                </a:solidFill>
                <a:latin typeface="Twinkl" pitchFamily="2" charset="0"/>
                <a:cs typeface="Century Gothic"/>
              </a:rPr>
              <a:t> </a:t>
            </a:r>
            <a:r>
              <a:rPr lang="en-GB" sz="2400" b="1" i="1" dirty="0" smtClean="0">
                <a:solidFill>
                  <a:srgbClr val="585858"/>
                </a:solidFill>
                <a:latin typeface="Twinkl" pitchFamily="2" charset="0"/>
                <a:cs typeface="Century Gothic"/>
              </a:rPr>
              <a:t>less</a:t>
            </a:r>
            <a:r>
              <a:rPr lang="en-GB" sz="2400" b="1" i="1" spc="-40" dirty="0" smtClean="0">
                <a:solidFill>
                  <a:srgbClr val="585858"/>
                </a:solidFill>
                <a:latin typeface="Twinkl" pitchFamily="2" charset="0"/>
                <a:cs typeface="Century Gothic"/>
              </a:rPr>
              <a:t> </a:t>
            </a:r>
            <a:r>
              <a:rPr lang="en-GB" sz="2400" b="1" i="1" dirty="0" smtClean="0">
                <a:solidFill>
                  <a:srgbClr val="585858"/>
                </a:solidFill>
                <a:latin typeface="Twinkl" pitchFamily="2" charset="0"/>
                <a:cs typeface="Century Gothic"/>
              </a:rPr>
              <a:t>than</a:t>
            </a:r>
            <a:r>
              <a:rPr lang="en-GB" sz="2400" b="1" i="1" spc="-45" dirty="0" smtClean="0">
                <a:solidFill>
                  <a:srgbClr val="585858"/>
                </a:solidFill>
                <a:latin typeface="Twinkl" pitchFamily="2" charset="0"/>
                <a:cs typeface="Century Gothic"/>
              </a:rPr>
              <a:t> </a:t>
            </a:r>
            <a:r>
              <a:rPr lang="en-GB" sz="2400" b="1" i="1" dirty="0" smtClean="0">
                <a:solidFill>
                  <a:srgbClr val="585858"/>
                </a:solidFill>
                <a:latin typeface="Twinkl" pitchFamily="2" charset="0"/>
                <a:cs typeface="Century Gothic"/>
              </a:rPr>
              <a:t>weekly</a:t>
            </a:r>
            <a:r>
              <a:rPr lang="en-GB" sz="2400" b="1" i="1" spc="-45" dirty="0" smtClean="0">
                <a:solidFill>
                  <a:srgbClr val="585858"/>
                </a:solidFill>
                <a:latin typeface="Twinkl" pitchFamily="2" charset="0"/>
                <a:cs typeface="Century Gothic"/>
              </a:rPr>
              <a:t> </a:t>
            </a:r>
            <a:r>
              <a:rPr lang="en-GB" sz="2400" b="1" i="1" dirty="0" smtClean="0">
                <a:solidFill>
                  <a:srgbClr val="585858"/>
                </a:solidFill>
                <a:latin typeface="Twinkl" pitchFamily="2" charset="0"/>
                <a:cs typeface="Century Gothic"/>
              </a:rPr>
              <a:t>to</a:t>
            </a:r>
            <a:r>
              <a:rPr lang="en-GB" sz="2400" b="1" i="1" spc="-50" dirty="0" smtClean="0">
                <a:solidFill>
                  <a:srgbClr val="585858"/>
                </a:solidFill>
                <a:latin typeface="Twinkl" pitchFamily="2" charset="0"/>
                <a:cs typeface="Century Gothic"/>
              </a:rPr>
              <a:t> </a:t>
            </a:r>
            <a:r>
              <a:rPr lang="en-GB" sz="2400" b="1" i="1" dirty="0" smtClean="0">
                <a:solidFill>
                  <a:srgbClr val="585858"/>
                </a:solidFill>
                <a:latin typeface="Twinkl" pitchFamily="2" charset="0"/>
                <a:cs typeface="Century Gothic"/>
              </a:rPr>
              <a:t>a</a:t>
            </a:r>
            <a:r>
              <a:rPr lang="en-GB" sz="2400" b="1" i="1" spc="-60" dirty="0" smtClean="0">
                <a:solidFill>
                  <a:srgbClr val="585858"/>
                </a:solidFill>
                <a:latin typeface="Twinkl" pitchFamily="2" charset="0"/>
                <a:cs typeface="Century Gothic"/>
              </a:rPr>
              <a:t> </a:t>
            </a:r>
            <a:r>
              <a:rPr lang="en-GB" sz="2400" b="1" i="1" spc="-20" dirty="0" smtClean="0">
                <a:solidFill>
                  <a:srgbClr val="585858"/>
                </a:solidFill>
                <a:latin typeface="Twinkl" pitchFamily="2" charset="0"/>
                <a:cs typeface="Century Gothic"/>
              </a:rPr>
              <a:t>three-</a:t>
            </a:r>
            <a:r>
              <a:rPr lang="en-GB" sz="2400" b="1" i="1" spc="-25" dirty="0" smtClean="0">
                <a:solidFill>
                  <a:srgbClr val="585858"/>
                </a:solidFill>
                <a:latin typeface="Twinkl" pitchFamily="2" charset="0"/>
                <a:cs typeface="Century Gothic"/>
              </a:rPr>
              <a:t>year-</a:t>
            </a:r>
            <a:r>
              <a:rPr lang="en-GB" sz="2400" b="1" i="1" dirty="0" smtClean="0">
                <a:solidFill>
                  <a:srgbClr val="585858"/>
                </a:solidFill>
                <a:latin typeface="Twinkl" pitchFamily="2" charset="0"/>
                <a:cs typeface="Century Gothic"/>
              </a:rPr>
              <a:t>old</a:t>
            </a:r>
            <a:r>
              <a:rPr lang="en-GB" sz="2400" b="1" i="1" spc="-15" dirty="0" smtClean="0">
                <a:solidFill>
                  <a:srgbClr val="585858"/>
                </a:solidFill>
                <a:latin typeface="Twinkl" pitchFamily="2" charset="0"/>
                <a:cs typeface="Century Gothic"/>
              </a:rPr>
              <a:t> </a:t>
            </a:r>
            <a:r>
              <a:rPr lang="en-GB" sz="2400" b="1" i="1" spc="-25" dirty="0" smtClean="0">
                <a:solidFill>
                  <a:srgbClr val="585858"/>
                </a:solidFill>
                <a:latin typeface="Twinkl" pitchFamily="2" charset="0"/>
                <a:cs typeface="Century Gothic"/>
              </a:rPr>
              <a:t>is </a:t>
            </a:r>
            <a:r>
              <a:rPr lang="en-GB" sz="2400" b="1" i="1" dirty="0" smtClean="0">
                <a:solidFill>
                  <a:srgbClr val="585858"/>
                </a:solidFill>
                <a:latin typeface="Twinkl" pitchFamily="2" charset="0"/>
                <a:cs typeface="Century Gothic"/>
              </a:rPr>
              <a:t>associated</a:t>
            </a:r>
            <a:r>
              <a:rPr lang="en-GB" sz="2400" b="1" i="1" spc="-70" dirty="0" smtClean="0">
                <a:solidFill>
                  <a:srgbClr val="585858"/>
                </a:solidFill>
                <a:latin typeface="Twinkl" pitchFamily="2" charset="0"/>
                <a:cs typeface="Century Gothic"/>
              </a:rPr>
              <a:t> </a:t>
            </a:r>
            <a:r>
              <a:rPr lang="en-GB" sz="2400" b="1" i="1" dirty="0" smtClean="0">
                <a:solidFill>
                  <a:srgbClr val="585858"/>
                </a:solidFill>
                <a:latin typeface="Twinkl" pitchFamily="2" charset="0"/>
                <a:cs typeface="Century Gothic"/>
              </a:rPr>
              <a:t>with</a:t>
            </a:r>
            <a:r>
              <a:rPr lang="en-GB" sz="2400" b="1" i="1" spc="-70" dirty="0" smtClean="0">
                <a:solidFill>
                  <a:srgbClr val="585858"/>
                </a:solidFill>
                <a:latin typeface="Twinkl" pitchFamily="2" charset="0"/>
                <a:cs typeface="Century Gothic"/>
              </a:rPr>
              <a:t> </a:t>
            </a:r>
            <a:r>
              <a:rPr lang="en-GB" sz="2400" b="1" i="1" dirty="0" smtClean="0">
                <a:solidFill>
                  <a:srgbClr val="585858"/>
                </a:solidFill>
                <a:latin typeface="Twinkl" pitchFamily="2" charset="0"/>
                <a:cs typeface="Century Gothic"/>
              </a:rPr>
              <a:t>a</a:t>
            </a:r>
            <a:r>
              <a:rPr lang="en-GB" sz="2400" b="1" i="1" spc="-80" dirty="0" smtClean="0">
                <a:solidFill>
                  <a:srgbClr val="585858"/>
                </a:solidFill>
                <a:latin typeface="Twinkl" pitchFamily="2" charset="0"/>
                <a:cs typeface="Century Gothic"/>
              </a:rPr>
              <a:t> </a:t>
            </a:r>
            <a:r>
              <a:rPr lang="en-GB" sz="2400" b="1" i="1" dirty="0" smtClean="0">
                <a:solidFill>
                  <a:srgbClr val="585858"/>
                </a:solidFill>
                <a:latin typeface="Twinkl" pitchFamily="2" charset="0"/>
                <a:cs typeface="Century Gothic"/>
              </a:rPr>
              <a:t>child</a:t>
            </a:r>
            <a:r>
              <a:rPr lang="en-GB" sz="2400" b="1" i="1" spc="-75" dirty="0" smtClean="0">
                <a:solidFill>
                  <a:srgbClr val="585858"/>
                </a:solidFill>
                <a:latin typeface="Twinkl" pitchFamily="2" charset="0"/>
                <a:cs typeface="Century Gothic"/>
              </a:rPr>
              <a:t> </a:t>
            </a:r>
            <a:r>
              <a:rPr lang="en-GB" sz="2400" b="1" i="1" dirty="0" smtClean="0">
                <a:solidFill>
                  <a:srgbClr val="585858"/>
                </a:solidFill>
                <a:latin typeface="Twinkl" pitchFamily="2" charset="0"/>
                <a:cs typeface="Century Gothic"/>
              </a:rPr>
              <a:t>being</a:t>
            </a:r>
            <a:r>
              <a:rPr lang="en-GB" sz="2400" b="1" i="1" spc="-55" dirty="0" smtClean="0">
                <a:solidFill>
                  <a:srgbClr val="585858"/>
                </a:solidFill>
                <a:latin typeface="Twinkl" pitchFamily="2" charset="0"/>
                <a:cs typeface="Century Gothic"/>
              </a:rPr>
              <a:t> </a:t>
            </a:r>
            <a:r>
              <a:rPr lang="en-GB" sz="2400" b="1" i="1" dirty="0" smtClean="0">
                <a:solidFill>
                  <a:srgbClr val="585858"/>
                </a:solidFill>
                <a:latin typeface="Twinkl" pitchFamily="2" charset="0"/>
                <a:cs typeface="Century Gothic"/>
              </a:rPr>
              <a:t>four</a:t>
            </a:r>
            <a:r>
              <a:rPr lang="en-GB" sz="2400" b="1" i="1" spc="-80" dirty="0" smtClean="0">
                <a:solidFill>
                  <a:srgbClr val="585858"/>
                </a:solidFill>
                <a:latin typeface="Twinkl" pitchFamily="2" charset="0"/>
                <a:cs typeface="Century Gothic"/>
              </a:rPr>
              <a:t> </a:t>
            </a:r>
            <a:r>
              <a:rPr lang="en-GB" sz="2400" b="1" i="1" spc="-10" dirty="0" smtClean="0">
                <a:solidFill>
                  <a:srgbClr val="585858"/>
                </a:solidFill>
                <a:latin typeface="Twinkl" pitchFamily="2" charset="0"/>
                <a:cs typeface="Century Gothic"/>
              </a:rPr>
              <a:t>months </a:t>
            </a:r>
            <a:r>
              <a:rPr lang="en-GB" sz="2400" b="1" i="1" dirty="0" smtClean="0">
                <a:solidFill>
                  <a:srgbClr val="585858"/>
                </a:solidFill>
                <a:latin typeface="Twinkl" pitchFamily="2" charset="0"/>
                <a:cs typeface="Century Gothic"/>
              </a:rPr>
              <a:t>behind</a:t>
            </a:r>
            <a:r>
              <a:rPr lang="en-GB" sz="2400" b="1" i="1" spc="-50" dirty="0" smtClean="0">
                <a:solidFill>
                  <a:srgbClr val="585858"/>
                </a:solidFill>
                <a:latin typeface="Twinkl" pitchFamily="2" charset="0"/>
                <a:cs typeface="Century Gothic"/>
              </a:rPr>
              <a:t> </a:t>
            </a:r>
            <a:r>
              <a:rPr lang="en-GB" sz="2400" b="1" i="1" dirty="0" smtClean="0">
                <a:solidFill>
                  <a:srgbClr val="585858"/>
                </a:solidFill>
                <a:latin typeface="Twinkl" pitchFamily="2" charset="0"/>
                <a:cs typeface="Century Gothic"/>
              </a:rPr>
              <a:t>a</a:t>
            </a:r>
            <a:r>
              <a:rPr lang="en-GB" sz="2400" b="1" i="1" spc="-70" dirty="0" smtClean="0">
                <a:solidFill>
                  <a:srgbClr val="585858"/>
                </a:solidFill>
                <a:latin typeface="Twinkl" pitchFamily="2" charset="0"/>
                <a:cs typeface="Century Gothic"/>
              </a:rPr>
              <a:t> </a:t>
            </a:r>
            <a:r>
              <a:rPr lang="en-GB" sz="2400" b="1" i="1" dirty="0" smtClean="0">
                <a:solidFill>
                  <a:srgbClr val="585858"/>
                </a:solidFill>
                <a:latin typeface="Twinkl" pitchFamily="2" charset="0"/>
                <a:cs typeface="Century Gothic"/>
              </a:rPr>
              <a:t>child</a:t>
            </a:r>
            <a:r>
              <a:rPr lang="en-GB" sz="2400" b="1" i="1" spc="-80" dirty="0" smtClean="0">
                <a:solidFill>
                  <a:srgbClr val="585858"/>
                </a:solidFill>
                <a:latin typeface="Twinkl" pitchFamily="2" charset="0"/>
                <a:cs typeface="Century Gothic"/>
              </a:rPr>
              <a:t> </a:t>
            </a:r>
            <a:r>
              <a:rPr lang="en-GB" sz="2400" b="1" i="1" dirty="0" smtClean="0">
                <a:solidFill>
                  <a:srgbClr val="585858"/>
                </a:solidFill>
                <a:latin typeface="Twinkl" pitchFamily="2" charset="0"/>
                <a:cs typeface="Century Gothic"/>
              </a:rPr>
              <a:t>who</a:t>
            </a:r>
            <a:r>
              <a:rPr lang="en-GB" sz="2400" b="1" i="1" spc="-55" dirty="0" smtClean="0">
                <a:solidFill>
                  <a:srgbClr val="585858"/>
                </a:solidFill>
                <a:latin typeface="Twinkl" pitchFamily="2" charset="0"/>
                <a:cs typeface="Century Gothic"/>
              </a:rPr>
              <a:t> </a:t>
            </a:r>
            <a:r>
              <a:rPr lang="en-GB" sz="2400" b="1" i="1" dirty="0" smtClean="0">
                <a:solidFill>
                  <a:srgbClr val="585858"/>
                </a:solidFill>
                <a:latin typeface="Twinkl" pitchFamily="2" charset="0"/>
                <a:cs typeface="Century Gothic"/>
              </a:rPr>
              <a:t>was</a:t>
            </a:r>
            <a:r>
              <a:rPr lang="en-GB" sz="2400" b="1" i="1" spc="-55" dirty="0" smtClean="0">
                <a:solidFill>
                  <a:srgbClr val="585858"/>
                </a:solidFill>
                <a:latin typeface="Twinkl" pitchFamily="2" charset="0"/>
                <a:cs typeface="Century Gothic"/>
              </a:rPr>
              <a:t> </a:t>
            </a:r>
            <a:r>
              <a:rPr lang="en-GB" sz="2400" b="1" i="1" dirty="0" smtClean="0">
                <a:solidFill>
                  <a:srgbClr val="585858"/>
                </a:solidFill>
                <a:latin typeface="Twinkl" pitchFamily="2" charset="0"/>
                <a:cs typeface="Century Gothic"/>
              </a:rPr>
              <a:t>read</a:t>
            </a:r>
            <a:r>
              <a:rPr lang="en-GB" sz="2400" b="1" i="1" spc="-60" dirty="0" smtClean="0">
                <a:solidFill>
                  <a:srgbClr val="585858"/>
                </a:solidFill>
                <a:latin typeface="Twinkl" pitchFamily="2" charset="0"/>
                <a:cs typeface="Century Gothic"/>
              </a:rPr>
              <a:t> </a:t>
            </a:r>
            <a:r>
              <a:rPr lang="en-GB" sz="2400" b="1" i="1" dirty="0" smtClean="0">
                <a:solidFill>
                  <a:srgbClr val="585858"/>
                </a:solidFill>
                <a:latin typeface="Twinkl" pitchFamily="2" charset="0"/>
                <a:cs typeface="Century Gothic"/>
              </a:rPr>
              <a:t>with</a:t>
            </a:r>
            <a:r>
              <a:rPr lang="en-GB" sz="2400" b="1" i="1" spc="-65" dirty="0" smtClean="0">
                <a:solidFill>
                  <a:srgbClr val="585858"/>
                </a:solidFill>
                <a:latin typeface="Twinkl" pitchFamily="2" charset="0"/>
                <a:cs typeface="Century Gothic"/>
              </a:rPr>
              <a:t> </a:t>
            </a:r>
            <a:r>
              <a:rPr lang="en-GB" sz="2400" b="1" i="1" dirty="0" smtClean="0">
                <a:solidFill>
                  <a:srgbClr val="585858"/>
                </a:solidFill>
                <a:latin typeface="Twinkl" pitchFamily="2" charset="0"/>
                <a:cs typeface="Century Gothic"/>
              </a:rPr>
              <a:t>daily</a:t>
            </a:r>
            <a:r>
              <a:rPr lang="en-GB" sz="2400" b="1" i="1" spc="-75" dirty="0" smtClean="0">
                <a:solidFill>
                  <a:srgbClr val="585858"/>
                </a:solidFill>
                <a:latin typeface="Twinkl" pitchFamily="2" charset="0"/>
                <a:cs typeface="Century Gothic"/>
              </a:rPr>
              <a:t> </a:t>
            </a:r>
            <a:r>
              <a:rPr lang="en-GB" sz="2400" b="1" i="1" spc="-20" dirty="0" smtClean="0">
                <a:solidFill>
                  <a:srgbClr val="585858"/>
                </a:solidFill>
                <a:latin typeface="Twinkl" pitchFamily="2" charset="0"/>
                <a:cs typeface="Century Gothic"/>
              </a:rPr>
              <a:t>when </a:t>
            </a:r>
            <a:r>
              <a:rPr lang="en-GB" sz="2400" b="1" i="1" dirty="0" smtClean="0">
                <a:solidFill>
                  <a:srgbClr val="585858"/>
                </a:solidFill>
                <a:latin typeface="Twinkl" pitchFamily="2" charset="0"/>
                <a:cs typeface="Century Gothic"/>
              </a:rPr>
              <a:t>they</a:t>
            </a:r>
            <a:r>
              <a:rPr lang="en-GB" sz="2400" b="1" i="1" spc="-65" dirty="0" smtClean="0">
                <a:solidFill>
                  <a:srgbClr val="585858"/>
                </a:solidFill>
                <a:latin typeface="Twinkl" pitchFamily="2" charset="0"/>
                <a:cs typeface="Century Gothic"/>
              </a:rPr>
              <a:t> </a:t>
            </a:r>
            <a:r>
              <a:rPr lang="en-GB" sz="2400" b="1" i="1" dirty="0" smtClean="0">
                <a:solidFill>
                  <a:srgbClr val="585858"/>
                </a:solidFill>
                <a:latin typeface="Twinkl" pitchFamily="2" charset="0"/>
                <a:cs typeface="Century Gothic"/>
              </a:rPr>
              <a:t>were</a:t>
            </a:r>
            <a:r>
              <a:rPr lang="en-GB" sz="2400" b="1" i="1" spc="-80" dirty="0" smtClean="0">
                <a:solidFill>
                  <a:srgbClr val="585858"/>
                </a:solidFill>
                <a:latin typeface="Twinkl" pitchFamily="2" charset="0"/>
                <a:cs typeface="Century Gothic"/>
              </a:rPr>
              <a:t> </a:t>
            </a:r>
            <a:r>
              <a:rPr lang="en-GB" sz="2400" b="1" i="1" spc="-10" dirty="0" smtClean="0">
                <a:solidFill>
                  <a:srgbClr val="585858"/>
                </a:solidFill>
                <a:latin typeface="Twinkl" pitchFamily="2" charset="0"/>
                <a:cs typeface="Century Gothic"/>
              </a:rPr>
              <a:t>three.</a:t>
            </a:r>
            <a:br>
              <a:rPr lang="en-GB" sz="2400" b="1" i="1" spc="-10" dirty="0" smtClean="0">
                <a:solidFill>
                  <a:srgbClr val="585858"/>
                </a:solidFill>
                <a:latin typeface="Twinkl" pitchFamily="2" charset="0"/>
                <a:cs typeface="Century Gothic"/>
              </a:rPr>
            </a:br>
            <a:r>
              <a:rPr lang="en-GB" b="1" i="1" spc="-10" dirty="0" smtClean="0">
                <a:solidFill>
                  <a:srgbClr val="585858"/>
                </a:solidFill>
                <a:latin typeface="Twinkl" pitchFamily="2" charset="0"/>
                <a:cs typeface="Century Gothic"/>
              </a:rPr>
              <a:t/>
            </a:r>
            <a:br>
              <a:rPr lang="en-GB" b="1" i="1" spc="-10" dirty="0" smtClean="0">
                <a:solidFill>
                  <a:srgbClr val="585858"/>
                </a:solidFill>
                <a:latin typeface="Twinkl" pitchFamily="2" charset="0"/>
                <a:cs typeface="Century Gothic"/>
              </a:rPr>
            </a:br>
            <a:endParaRPr lang="en-GB" b="1" i="1" dirty="0">
              <a:latin typeface="Twinkl" pitchFamily="2" charset="0"/>
              <a:cs typeface="Century Gothic"/>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936241" y="235000"/>
            <a:ext cx="3007359" cy="2255519"/>
          </a:xfrm>
          <a:prstGeom prst="rect">
            <a:avLst/>
          </a:prstGeom>
        </p:spPr>
      </p:pic>
    </p:spTree>
    <p:extLst>
      <p:ext uri="{BB962C8B-B14F-4D97-AF65-F5344CB8AC3E}">
        <p14:creationId xmlns:p14="http://schemas.microsoft.com/office/powerpoint/2010/main" val="10835320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0" y="609600"/>
            <a:ext cx="7093584" cy="635000"/>
          </a:xfrm>
          <a:prstGeom prst="rect">
            <a:avLst/>
          </a:prstGeom>
        </p:spPr>
        <p:txBody>
          <a:bodyPr vert="horz" wrap="square" lIns="0" tIns="12065" rIns="0" bIns="0" rtlCol="0">
            <a:spAutoFit/>
          </a:bodyPr>
          <a:lstStyle/>
          <a:p>
            <a:pPr marL="12700">
              <a:lnSpc>
                <a:spcPct val="100000"/>
              </a:lnSpc>
              <a:spcBef>
                <a:spcPts val="95"/>
              </a:spcBef>
            </a:pPr>
            <a:r>
              <a:rPr sz="4000" dirty="0">
                <a:solidFill>
                  <a:srgbClr val="585858"/>
                </a:solidFill>
                <a:latin typeface="Century Gothic"/>
                <a:cs typeface="Century Gothic"/>
              </a:rPr>
              <a:t>Building</a:t>
            </a:r>
            <a:r>
              <a:rPr sz="4000" spc="-114" dirty="0">
                <a:solidFill>
                  <a:srgbClr val="585858"/>
                </a:solidFill>
                <a:latin typeface="Century Gothic"/>
                <a:cs typeface="Century Gothic"/>
              </a:rPr>
              <a:t> </a:t>
            </a:r>
            <a:r>
              <a:rPr sz="4000" dirty="0">
                <a:solidFill>
                  <a:srgbClr val="585858"/>
                </a:solidFill>
                <a:latin typeface="Century Gothic"/>
                <a:cs typeface="Century Gothic"/>
              </a:rPr>
              <a:t>up</a:t>
            </a:r>
            <a:r>
              <a:rPr sz="4000" spc="-125" dirty="0">
                <a:solidFill>
                  <a:srgbClr val="585858"/>
                </a:solidFill>
                <a:latin typeface="Century Gothic"/>
                <a:cs typeface="Century Gothic"/>
              </a:rPr>
              <a:t> </a:t>
            </a:r>
            <a:r>
              <a:rPr sz="4000" dirty="0">
                <a:solidFill>
                  <a:srgbClr val="585858"/>
                </a:solidFill>
                <a:latin typeface="Century Gothic"/>
                <a:cs typeface="Century Gothic"/>
              </a:rPr>
              <a:t>sounds</a:t>
            </a:r>
            <a:r>
              <a:rPr sz="4000" spc="-105" dirty="0">
                <a:solidFill>
                  <a:srgbClr val="585858"/>
                </a:solidFill>
                <a:latin typeface="Century Gothic"/>
                <a:cs typeface="Century Gothic"/>
              </a:rPr>
              <a:t> </a:t>
            </a:r>
            <a:r>
              <a:rPr sz="4000" dirty="0">
                <a:solidFill>
                  <a:srgbClr val="585858"/>
                </a:solidFill>
                <a:latin typeface="Century Gothic"/>
                <a:cs typeface="Century Gothic"/>
              </a:rPr>
              <a:t>isn’t</a:t>
            </a:r>
            <a:r>
              <a:rPr sz="4000" spc="-130" dirty="0">
                <a:solidFill>
                  <a:srgbClr val="585858"/>
                </a:solidFill>
                <a:latin typeface="Century Gothic"/>
                <a:cs typeface="Century Gothic"/>
              </a:rPr>
              <a:t> </a:t>
            </a:r>
            <a:r>
              <a:rPr sz="4000" spc="-10" dirty="0">
                <a:solidFill>
                  <a:srgbClr val="585858"/>
                </a:solidFill>
                <a:latin typeface="Century Gothic"/>
                <a:cs typeface="Century Gothic"/>
              </a:rPr>
              <a:t>easy!</a:t>
            </a:r>
            <a:endParaRPr sz="4000" dirty="0">
              <a:latin typeface="Century Gothic"/>
              <a:cs typeface="Century Gothic"/>
            </a:endParaRPr>
          </a:p>
        </p:txBody>
      </p:sp>
      <p:pic>
        <p:nvPicPr>
          <p:cNvPr id="4" name="object 4"/>
          <p:cNvPicPr/>
          <p:nvPr/>
        </p:nvPicPr>
        <p:blipFill>
          <a:blip r:embed="rId2" cstate="print"/>
          <a:stretch>
            <a:fillRect/>
          </a:stretch>
        </p:blipFill>
        <p:spPr>
          <a:xfrm>
            <a:off x="0" y="2113788"/>
            <a:ext cx="2055875" cy="2752344"/>
          </a:xfrm>
          <a:prstGeom prst="rect">
            <a:avLst/>
          </a:prstGeom>
        </p:spPr>
      </p:pic>
      <p:pic>
        <p:nvPicPr>
          <p:cNvPr id="5" name="Picture 4" descr="C:\Users\JTanner\Pictures\Phonics\Screenshot 2023-09-22 142355.png"/>
          <p:cNvPicPr/>
          <p:nvPr/>
        </p:nvPicPr>
        <p:blipFill rotWithShape="1">
          <a:blip r:embed="rId3" cstate="print">
            <a:extLst>
              <a:ext uri="{28A0092B-C50C-407E-A947-70E740481C1C}">
                <a14:useLocalDpi xmlns:a14="http://schemas.microsoft.com/office/drawing/2010/main" val="0"/>
              </a:ext>
            </a:extLst>
          </a:blip>
          <a:srcRect l="27256" t="31909" r="30200" b="11562"/>
          <a:stretch/>
        </p:blipFill>
        <p:spPr bwMode="auto">
          <a:xfrm>
            <a:off x="3657600" y="1371600"/>
            <a:ext cx="6468111" cy="4724400"/>
          </a:xfrm>
          <a:prstGeom prst="rect">
            <a:avLst/>
          </a:prstGeom>
          <a:noFill/>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7115" y="1600200"/>
            <a:ext cx="1177290" cy="1367682"/>
          </a:xfrm>
          <a:prstGeom prst="rect">
            <a:avLst/>
          </a:prstGeom>
        </p:spPr>
        <p:txBody>
          <a:bodyPr vert="horz" wrap="square" lIns="0" tIns="13335" rIns="0" bIns="0" rtlCol="0">
            <a:spAutoFit/>
          </a:bodyPr>
          <a:lstStyle/>
          <a:p>
            <a:pPr marL="12700">
              <a:lnSpc>
                <a:spcPct val="100000"/>
              </a:lnSpc>
              <a:spcBef>
                <a:spcPts val="105"/>
              </a:spcBef>
            </a:pPr>
            <a:r>
              <a:rPr lang="en-GB" sz="4400" spc="-40" dirty="0" smtClean="0">
                <a:solidFill>
                  <a:srgbClr val="FFFFFF"/>
                </a:solidFill>
                <a:latin typeface="Twinkl" pitchFamily="2" charset="0"/>
                <a:cs typeface="Corbel"/>
              </a:rPr>
              <a:t>Our a</a:t>
            </a:r>
            <a:r>
              <a:rPr sz="4400" spc="-40" dirty="0" err="1" smtClean="0">
                <a:solidFill>
                  <a:srgbClr val="FFFFFF"/>
                </a:solidFill>
                <a:latin typeface="Twinkl" pitchFamily="2" charset="0"/>
                <a:cs typeface="Corbel"/>
              </a:rPr>
              <a:t>ims</a:t>
            </a:r>
            <a:endParaRPr sz="4400" dirty="0">
              <a:latin typeface="Twinkl" pitchFamily="2" charset="0"/>
              <a:cs typeface="Corbel"/>
            </a:endParaRPr>
          </a:p>
        </p:txBody>
      </p:sp>
      <p:sp>
        <p:nvSpPr>
          <p:cNvPr id="3" name="object 3"/>
          <p:cNvSpPr txBox="1"/>
          <p:nvPr/>
        </p:nvSpPr>
        <p:spPr>
          <a:xfrm>
            <a:off x="3947286" y="481711"/>
            <a:ext cx="7143115" cy="5201552"/>
          </a:xfrm>
          <a:prstGeom prst="rect">
            <a:avLst/>
          </a:prstGeom>
        </p:spPr>
        <p:txBody>
          <a:bodyPr vert="horz" wrap="square" lIns="0" tIns="180975" rIns="0" bIns="0" rtlCol="0">
            <a:spAutoFit/>
          </a:bodyPr>
          <a:lstStyle/>
          <a:p>
            <a:pPr marL="194945" marR="5080" indent="-182880">
              <a:lnSpc>
                <a:spcPct val="70000"/>
              </a:lnSpc>
              <a:spcBef>
                <a:spcPts val="1425"/>
              </a:spcBef>
              <a:buClr>
                <a:srgbClr val="40B9D2"/>
              </a:buClr>
              <a:buFont typeface="Wingdings 2"/>
              <a:buChar char=""/>
              <a:tabLst>
                <a:tab pos="195580" algn="l"/>
              </a:tabLst>
            </a:pPr>
            <a:r>
              <a:rPr sz="3700" dirty="0" smtClean="0">
                <a:solidFill>
                  <a:srgbClr val="585858"/>
                </a:solidFill>
                <a:latin typeface="Twinkl" pitchFamily="2" charset="0"/>
                <a:cs typeface="Corbel"/>
              </a:rPr>
              <a:t>share</a:t>
            </a:r>
            <a:r>
              <a:rPr sz="3700" spc="-110" dirty="0" smtClean="0">
                <a:solidFill>
                  <a:srgbClr val="585858"/>
                </a:solidFill>
                <a:latin typeface="Twinkl" pitchFamily="2" charset="0"/>
                <a:cs typeface="Corbel"/>
              </a:rPr>
              <a:t> </a:t>
            </a:r>
            <a:r>
              <a:rPr sz="3700" dirty="0">
                <a:solidFill>
                  <a:srgbClr val="585858"/>
                </a:solidFill>
                <a:latin typeface="Twinkl" pitchFamily="2" charset="0"/>
                <a:cs typeface="Corbel"/>
              </a:rPr>
              <a:t>our</a:t>
            </a:r>
            <a:r>
              <a:rPr sz="3700" spc="-95" dirty="0">
                <a:solidFill>
                  <a:srgbClr val="585858"/>
                </a:solidFill>
                <a:latin typeface="Twinkl" pitchFamily="2" charset="0"/>
                <a:cs typeface="Corbel"/>
              </a:rPr>
              <a:t> </a:t>
            </a:r>
            <a:r>
              <a:rPr lang="en-GB" sz="3700" dirty="0" smtClean="0">
                <a:solidFill>
                  <a:srgbClr val="585858"/>
                </a:solidFill>
                <a:latin typeface="Twinkl" pitchFamily="2" charset="0"/>
                <a:cs typeface="Corbel"/>
              </a:rPr>
              <a:t>ethos about</a:t>
            </a:r>
            <a:r>
              <a:rPr sz="3700" spc="-100" dirty="0" smtClean="0">
                <a:solidFill>
                  <a:srgbClr val="585858"/>
                </a:solidFill>
                <a:latin typeface="Twinkl" pitchFamily="2" charset="0"/>
                <a:cs typeface="Corbel"/>
              </a:rPr>
              <a:t> </a:t>
            </a:r>
            <a:r>
              <a:rPr sz="3700" dirty="0">
                <a:solidFill>
                  <a:srgbClr val="585858"/>
                </a:solidFill>
                <a:latin typeface="Twinkl" pitchFamily="2" charset="0"/>
                <a:cs typeface="Corbel"/>
              </a:rPr>
              <a:t>learning</a:t>
            </a:r>
            <a:r>
              <a:rPr sz="3700" spc="-70" dirty="0">
                <a:solidFill>
                  <a:srgbClr val="585858"/>
                </a:solidFill>
                <a:latin typeface="Twinkl" pitchFamily="2" charset="0"/>
                <a:cs typeface="Corbel"/>
              </a:rPr>
              <a:t> </a:t>
            </a:r>
            <a:r>
              <a:rPr sz="3700" spc="-25" dirty="0" smtClean="0">
                <a:solidFill>
                  <a:srgbClr val="585858"/>
                </a:solidFill>
                <a:latin typeface="Twinkl" pitchFamily="2" charset="0"/>
                <a:cs typeface="Corbel"/>
              </a:rPr>
              <a:t>in</a:t>
            </a:r>
            <a:r>
              <a:rPr sz="3700" spc="-75" dirty="0" smtClean="0">
                <a:solidFill>
                  <a:srgbClr val="585858"/>
                </a:solidFill>
                <a:latin typeface="Twinkl" pitchFamily="2" charset="0"/>
                <a:cs typeface="Corbel"/>
              </a:rPr>
              <a:t> </a:t>
            </a:r>
            <a:r>
              <a:rPr sz="3700" dirty="0">
                <a:solidFill>
                  <a:srgbClr val="585858"/>
                </a:solidFill>
                <a:latin typeface="Twinkl" pitchFamily="2" charset="0"/>
                <a:cs typeface="Corbel"/>
              </a:rPr>
              <a:t>early</a:t>
            </a:r>
            <a:r>
              <a:rPr sz="3700" spc="-65" dirty="0">
                <a:solidFill>
                  <a:srgbClr val="585858"/>
                </a:solidFill>
                <a:latin typeface="Twinkl" pitchFamily="2" charset="0"/>
                <a:cs typeface="Corbel"/>
              </a:rPr>
              <a:t> </a:t>
            </a:r>
            <a:r>
              <a:rPr sz="3700" spc="-10" dirty="0">
                <a:solidFill>
                  <a:srgbClr val="585858"/>
                </a:solidFill>
                <a:latin typeface="Twinkl" pitchFamily="2" charset="0"/>
                <a:cs typeface="Corbel"/>
              </a:rPr>
              <a:t>years</a:t>
            </a:r>
            <a:endParaRPr sz="3700" dirty="0">
              <a:latin typeface="Twinkl" pitchFamily="2" charset="0"/>
              <a:cs typeface="Corbel"/>
            </a:endParaRPr>
          </a:p>
          <a:p>
            <a:pPr marL="194945" marR="528320" indent="-182880">
              <a:lnSpc>
                <a:spcPct val="70000"/>
              </a:lnSpc>
              <a:spcBef>
                <a:spcPts val="1205"/>
              </a:spcBef>
              <a:buClr>
                <a:srgbClr val="40B9D2"/>
              </a:buClr>
              <a:buFont typeface="Wingdings 2"/>
              <a:buChar char=""/>
              <a:tabLst>
                <a:tab pos="195580" algn="l"/>
              </a:tabLst>
            </a:pPr>
            <a:r>
              <a:rPr sz="3700" dirty="0" smtClean="0">
                <a:solidFill>
                  <a:srgbClr val="585858"/>
                </a:solidFill>
                <a:latin typeface="Twinkl" pitchFamily="2" charset="0"/>
                <a:cs typeface="Corbel"/>
              </a:rPr>
              <a:t>give</a:t>
            </a:r>
            <a:r>
              <a:rPr sz="3700" spc="-45" dirty="0" smtClean="0">
                <a:solidFill>
                  <a:srgbClr val="585858"/>
                </a:solidFill>
                <a:latin typeface="Twinkl" pitchFamily="2" charset="0"/>
                <a:cs typeface="Corbel"/>
              </a:rPr>
              <a:t> </a:t>
            </a:r>
            <a:r>
              <a:rPr sz="3700" dirty="0">
                <a:solidFill>
                  <a:srgbClr val="585858"/>
                </a:solidFill>
                <a:latin typeface="Twinkl" pitchFamily="2" charset="0"/>
                <a:cs typeface="Corbel"/>
              </a:rPr>
              <a:t>you</a:t>
            </a:r>
            <a:r>
              <a:rPr sz="3700" spc="-65" dirty="0">
                <a:solidFill>
                  <a:srgbClr val="585858"/>
                </a:solidFill>
                <a:latin typeface="Twinkl" pitchFamily="2" charset="0"/>
                <a:cs typeface="Corbel"/>
              </a:rPr>
              <a:t> </a:t>
            </a:r>
            <a:r>
              <a:rPr sz="3700" dirty="0">
                <a:solidFill>
                  <a:srgbClr val="585858"/>
                </a:solidFill>
                <a:latin typeface="Twinkl" pitchFamily="2" charset="0"/>
                <a:cs typeface="Corbel"/>
              </a:rPr>
              <a:t>some</a:t>
            </a:r>
            <a:r>
              <a:rPr sz="3700" spc="-65" dirty="0">
                <a:solidFill>
                  <a:srgbClr val="585858"/>
                </a:solidFill>
                <a:latin typeface="Twinkl" pitchFamily="2" charset="0"/>
                <a:cs typeface="Corbel"/>
              </a:rPr>
              <a:t> </a:t>
            </a:r>
            <a:r>
              <a:rPr sz="3700" dirty="0">
                <a:solidFill>
                  <a:srgbClr val="585858"/>
                </a:solidFill>
                <a:latin typeface="Twinkl" pitchFamily="2" charset="0"/>
                <a:cs typeface="Corbel"/>
              </a:rPr>
              <a:t>of</a:t>
            </a:r>
            <a:r>
              <a:rPr sz="3700" spc="-70" dirty="0">
                <a:solidFill>
                  <a:srgbClr val="585858"/>
                </a:solidFill>
                <a:latin typeface="Twinkl" pitchFamily="2" charset="0"/>
                <a:cs typeface="Corbel"/>
              </a:rPr>
              <a:t> </a:t>
            </a:r>
            <a:r>
              <a:rPr sz="3700" dirty="0">
                <a:solidFill>
                  <a:srgbClr val="585858"/>
                </a:solidFill>
                <a:latin typeface="Twinkl" pitchFamily="2" charset="0"/>
                <a:cs typeface="Corbel"/>
              </a:rPr>
              <a:t>the</a:t>
            </a:r>
            <a:r>
              <a:rPr sz="3700" spc="-65" dirty="0">
                <a:solidFill>
                  <a:srgbClr val="585858"/>
                </a:solidFill>
                <a:latin typeface="Twinkl" pitchFamily="2" charset="0"/>
                <a:cs typeface="Corbel"/>
              </a:rPr>
              <a:t> </a:t>
            </a:r>
            <a:r>
              <a:rPr sz="3700" spc="-10" dirty="0">
                <a:solidFill>
                  <a:srgbClr val="585858"/>
                </a:solidFill>
                <a:latin typeface="Twinkl" pitchFamily="2" charset="0"/>
                <a:cs typeface="Corbel"/>
              </a:rPr>
              <a:t>rationale </a:t>
            </a:r>
            <a:r>
              <a:rPr sz="3700" dirty="0">
                <a:solidFill>
                  <a:srgbClr val="585858"/>
                </a:solidFill>
                <a:latin typeface="Twinkl" pitchFamily="2" charset="0"/>
                <a:cs typeface="Corbel"/>
              </a:rPr>
              <a:t>behind</a:t>
            </a:r>
            <a:r>
              <a:rPr sz="3700" spc="-65" dirty="0">
                <a:solidFill>
                  <a:srgbClr val="585858"/>
                </a:solidFill>
                <a:latin typeface="Twinkl" pitchFamily="2" charset="0"/>
                <a:cs typeface="Corbel"/>
              </a:rPr>
              <a:t> </a:t>
            </a:r>
            <a:r>
              <a:rPr sz="3700" dirty="0">
                <a:solidFill>
                  <a:srgbClr val="585858"/>
                </a:solidFill>
                <a:latin typeface="Twinkl" pitchFamily="2" charset="0"/>
                <a:cs typeface="Corbel"/>
              </a:rPr>
              <a:t>our</a:t>
            </a:r>
            <a:r>
              <a:rPr sz="3700" spc="-100" dirty="0">
                <a:solidFill>
                  <a:srgbClr val="585858"/>
                </a:solidFill>
                <a:latin typeface="Twinkl" pitchFamily="2" charset="0"/>
                <a:cs typeface="Corbel"/>
              </a:rPr>
              <a:t> </a:t>
            </a:r>
            <a:r>
              <a:rPr sz="3700" spc="-10" dirty="0">
                <a:solidFill>
                  <a:srgbClr val="585858"/>
                </a:solidFill>
                <a:latin typeface="Twinkl" pitchFamily="2" charset="0"/>
                <a:cs typeface="Corbel"/>
              </a:rPr>
              <a:t>approach</a:t>
            </a:r>
            <a:endParaRPr sz="3700" dirty="0">
              <a:latin typeface="Twinkl" pitchFamily="2" charset="0"/>
              <a:cs typeface="Corbel"/>
            </a:endParaRPr>
          </a:p>
          <a:p>
            <a:pPr marL="194945" marR="514984" indent="-182880">
              <a:lnSpc>
                <a:spcPct val="70000"/>
              </a:lnSpc>
              <a:spcBef>
                <a:spcPts val="1200"/>
              </a:spcBef>
              <a:buClr>
                <a:srgbClr val="40B9D2"/>
              </a:buClr>
              <a:buFont typeface="Wingdings 2"/>
              <a:buChar char=""/>
              <a:tabLst>
                <a:tab pos="195580" algn="l"/>
              </a:tabLst>
            </a:pPr>
            <a:r>
              <a:rPr sz="3700" dirty="0" smtClean="0">
                <a:solidFill>
                  <a:srgbClr val="585858"/>
                </a:solidFill>
                <a:latin typeface="Twinkl" pitchFamily="2" charset="0"/>
                <a:cs typeface="Corbel"/>
              </a:rPr>
              <a:t>share</a:t>
            </a:r>
            <a:r>
              <a:rPr sz="3700" spc="-80" dirty="0" smtClean="0">
                <a:solidFill>
                  <a:srgbClr val="585858"/>
                </a:solidFill>
                <a:latin typeface="Twinkl" pitchFamily="2" charset="0"/>
                <a:cs typeface="Corbel"/>
              </a:rPr>
              <a:t> </a:t>
            </a:r>
            <a:r>
              <a:rPr sz="3700" dirty="0">
                <a:solidFill>
                  <a:srgbClr val="585858"/>
                </a:solidFill>
                <a:latin typeface="Twinkl" pitchFamily="2" charset="0"/>
                <a:cs typeface="Corbel"/>
              </a:rPr>
              <a:t>the</a:t>
            </a:r>
            <a:r>
              <a:rPr sz="3700" spc="-75" dirty="0">
                <a:solidFill>
                  <a:srgbClr val="585858"/>
                </a:solidFill>
                <a:latin typeface="Twinkl" pitchFamily="2" charset="0"/>
                <a:cs typeface="Corbel"/>
              </a:rPr>
              <a:t> </a:t>
            </a:r>
            <a:r>
              <a:rPr sz="3700" dirty="0">
                <a:solidFill>
                  <a:srgbClr val="585858"/>
                </a:solidFill>
                <a:latin typeface="Twinkl" pitchFamily="2" charset="0"/>
                <a:cs typeface="Corbel"/>
              </a:rPr>
              <a:t>key</a:t>
            </a:r>
            <a:r>
              <a:rPr sz="3700" spc="-75" dirty="0">
                <a:solidFill>
                  <a:srgbClr val="585858"/>
                </a:solidFill>
                <a:latin typeface="Twinkl" pitchFamily="2" charset="0"/>
                <a:cs typeface="Corbel"/>
              </a:rPr>
              <a:t> </a:t>
            </a:r>
            <a:r>
              <a:rPr sz="3700" dirty="0">
                <a:solidFill>
                  <a:srgbClr val="585858"/>
                </a:solidFill>
                <a:latin typeface="Twinkl" pitchFamily="2" charset="0"/>
                <a:cs typeface="Corbel"/>
              </a:rPr>
              <a:t>areas</a:t>
            </a:r>
            <a:r>
              <a:rPr sz="3700" spc="-75" dirty="0">
                <a:solidFill>
                  <a:srgbClr val="585858"/>
                </a:solidFill>
                <a:latin typeface="Twinkl" pitchFamily="2" charset="0"/>
                <a:cs typeface="Corbel"/>
              </a:rPr>
              <a:t> </a:t>
            </a:r>
            <a:r>
              <a:rPr sz="3700" dirty="0">
                <a:solidFill>
                  <a:srgbClr val="585858"/>
                </a:solidFill>
                <a:latin typeface="Twinkl" pitchFamily="2" charset="0"/>
                <a:cs typeface="Corbel"/>
              </a:rPr>
              <a:t>of</a:t>
            </a:r>
            <a:r>
              <a:rPr sz="3700" spc="-80" dirty="0">
                <a:solidFill>
                  <a:srgbClr val="585858"/>
                </a:solidFill>
                <a:latin typeface="Twinkl" pitchFamily="2" charset="0"/>
                <a:cs typeface="Corbel"/>
              </a:rPr>
              <a:t> </a:t>
            </a:r>
            <a:r>
              <a:rPr sz="3700" dirty="0" smtClean="0">
                <a:solidFill>
                  <a:srgbClr val="585858"/>
                </a:solidFill>
                <a:latin typeface="Twinkl" pitchFamily="2" charset="0"/>
                <a:cs typeface="Corbel"/>
              </a:rPr>
              <a:t>the</a:t>
            </a:r>
            <a:r>
              <a:rPr lang="en-GB" sz="3700" spc="-75" dirty="0">
                <a:solidFill>
                  <a:srgbClr val="585858"/>
                </a:solidFill>
                <a:latin typeface="Twinkl" pitchFamily="2" charset="0"/>
                <a:cs typeface="Corbel"/>
              </a:rPr>
              <a:t> </a:t>
            </a:r>
            <a:r>
              <a:rPr lang="en-GB" sz="3700" spc="-75" dirty="0" smtClean="0">
                <a:solidFill>
                  <a:srgbClr val="585858"/>
                </a:solidFill>
                <a:latin typeface="Twinkl" pitchFamily="2" charset="0"/>
                <a:cs typeface="Corbel"/>
              </a:rPr>
              <a:t>early years</a:t>
            </a:r>
            <a:r>
              <a:rPr sz="3700" spc="-25" dirty="0" smtClean="0">
                <a:solidFill>
                  <a:srgbClr val="585858"/>
                </a:solidFill>
                <a:latin typeface="Twinkl" pitchFamily="2" charset="0"/>
                <a:cs typeface="Corbel"/>
              </a:rPr>
              <a:t> </a:t>
            </a:r>
            <a:r>
              <a:rPr sz="3700" spc="-10" dirty="0">
                <a:solidFill>
                  <a:srgbClr val="585858"/>
                </a:solidFill>
                <a:latin typeface="Twinkl" pitchFamily="2" charset="0"/>
                <a:cs typeface="Corbel"/>
              </a:rPr>
              <a:t>framework</a:t>
            </a:r>
            <a:endParaRPr sz="3700" dirty="0">
              <a:latin typeface="Twinkl" pitchFamily="2" charset="0"/>
              <a:cs typeface="Corbel"/>
            </a:endParaRPr>
          </a:p>
          <a:p>
            <a:pPr marL="194945" marR="594360" indent="-182880">
              <a:lnSpc>
                <a:spcPct val="70000"/>
              </a:lnSpc>
              <a:spcBef>
                <a:spcPts val="1200"/>
              </a:spcBef>
              <a:buClr>
                <a:srgbClr val="40B9D2"/>
              </a:buClr>
              <a:buFont typeface="Wingdings 2"/>
              <a:buChar char=""/>
              <a:tabLst>
                <a:tab pos="195580" algn="l"/>
              </a:tabLst>
            </a:pPr>
            <a:r>
              <a:rPr sz="3700" dirty="0" smtClean="0">
                <a:solidFill>
                  <a:srgbClr val="585858"/>
                </a:solidFill>
                <a:latin typeface="Twinkl" pitchFamily="2" charset="0"/>
                <a:cs typeface="Corbel"/>
              </a:rPr>
              <a:t>give</a:t>
            </a:r>
            <a:r>
              <a:rPr sz="3700" spc="-60" dirty="0" smtClean="0">
                <a:solidFill>
                  <a:srgbClr val="585858"/>
                </a:solidFill>
                <a:latin typeface="Twinkl" pitchFamily="2" charset="0"/>
                <a:cs typeface="Corbel"/>
              </a:rPr>
              <a:t> </a:t>
            </a:r>
            <a:r>
              <a:rPr sz="3700" dirty="0">
                <a:solidFill>
                  <a:srgbClr val="585858"/>
                </a:solidFill>
                <a:latin typeface="Twinkl" pitchFamily="2" charset="0"/>
                <a:cs typeface="Corbel"/>
              </a:rPr>
              <a:t>you</a:t>
            </a:r>
            <a:r>
              <a:rPr sz="3700" spc="-75" dirty="0">
                <a:solidFill>
                  <a:srgbClr val="585858"/>
                </a:solidFill>
                <a:latin typeface="Twinkl" pitchFamily="2" charset="0"/>
                <a:cs typeface="Corbel"/>
              </a:rPr>
              <a:t> </a:t>
            </a:r>
            <a:r>
              <a:rPr sz="3700" dirty="0">
                <a:solidFill>
                  <a:srgbClr val="585858"/>
                </a:solidFill>
                <a:latin typeface="Twinkl" pitchFamily="2" charset="0"/>
                <a:cs typeface="Corbel"/>
              </a:rPr>
              <a:t>an</a:t>
            </a:r>
            <a:r>
              <a:rPr sz="3700" spc="-90" dirty="0">
                <a:solidFill>
                  <a:srgbClr val="585858"/>
                </a:solidFill>
                <a:latin typeface="Twinkl" pitchFamily="2" charset="0"/>
                <a:cs typeface="Corbel"/>
              </a:rPr>
              <a:t> </a:t>
            </a:r>
            <a:r>
              <a:rPr sz="3700" dirty="0">
                <a:solidFill>
                  <a:srgbClr val="585858"/>
                </a:solidFill>
                <a:latin typeface="Twinkl" pitchFamily="2" charset="0"/>
                <a:cs typeface="Corbel"/>
              </a:rPr>
              <a:t>insight</a:t>
            </a:r>
            <a:r>
              <a:rPr sz="3700" spc="-45" dirty="0">
                <a:solidFill>
                  <a:srgbClr val="585858"/>
                </a:solidFill>
                <a:latin typeface="Twinkl" pitchFamily="2" charset="0"/>
                <a:cs typeface="Corbel"/>
              </a:rPr>
              <a:t> </a:t>
            </a:r>
            <a:r>
              <a:rPr sz="3700" dirty="0">
                <a:solidFill>
                  <a:srgbClr val="585858"/>
                </a:solidFill>
                <a:latin typeface="Twinkl" pitchFamily="2" charset="0"/>
                <a:cs typeface="Corbel"/>
              </a:rPr>
              <a:t>into</a:t>
            </a:r>
            <a:r>
              <a:rPr sz="3700" spc="-70" dirty="0">
                <a:solidFill>
                  <a:srgbClr val="585858"/>
                </a:solidFill>
                <a:latin typeface="Twinkl" pitchFamily="2" charset="0"/>
                <a:cs typeface="Corbel"/>
              </a:rPr>
              <a:t> </a:t>
            </a:r>
            <a:r>
              <a:rPr sz="3700" spc="-20" dirty="0">
                <a:solidFill>
                  <a:srgbClr val="585858"/>
                </a:solidFill>
                <a:latin typeface="Twinkl" pitchFamily="2" charset="0"/>
                <a:cs typeface="Corbel"/>
              </a:rPr>
              <a:t>what </a:t>
            </a:r>
            <a:r>
              <a:rPr sz="3700" dirty="0">
                <a:solidFill>
                  <a:srgbClr val="585858"/>
                </a:solidFill>
                <a:latin typeface="Twinkl" pitchFamily="2" charset="0"/>
                <a:cs typeface="Corbel"/>
              </a:rPr>
              <a:t>your</a:t>
            </a:r>
            <a:r>
              <a:rPr sz="3700" spc="-90" dirty="0">
                <a:solidFill>
                  <a:srgbClr val="585858"/>
                </a:solidFill>
                <a:latin typeface="Twinkl" pitchFamily="2" charset="0"/>
                <a:cs typeface="Corbel"/>
              </a:rPr>
              <a:t> </a:t>
            </a:r>
            <a:r>
              <a:rPr sz="3700" dirty="0">
                <a:solidFill>
                  <a:srgbClr val="585858"/>
                </a:solidFill>
                <a:latin typeface="Twinkl" pitchFamily="2" charset="0"/>
                <a:cs typeface="Corbel"/>
              </a:rPr>
              <a:t>child</a:t>
            </a:r>
            <a:r>
              <a:rPr sz="3700" spc="-50" dirty="0">
                <a:solidFill>
                  <a:srgbClr val="585858"/>
                </a:solidFill>
                <a:latin typeface="Twinkl" pitchFamily="2" charset="0"/>
                <a:cs typeface="Corbel"/>
              </a:rPr>
              <a:t> </a:t>
            </a:r>
            <a:r>
              <a:rPr sz="3700" dirty="0">
                <a:solidFill>
                  <a:srgbClr val="585858"/>
                </a:solidFill>
                <a:latin typeface="Twinkl" pitchFamily="2" charset="0"/>
                <a:cs typeface="Corbel"/>
              </a:rPr>
              <a:t>will</a:t>
            </a:r>
            <a:r>
              <a:rPr sz="3700" spc="-55" dirty="0">
                <a:solidFill>
                  <a:srgbClr val="585858"/>
                </a:solidFill>
                <a:latin typeface="Twinkl" pitchFamily="2" charset="0"/>
                <a:cs typeface="Corbel"/>
              </a:rPr>
              <a:t> </a:t>
            </a:r>
            <a:r>
              <a:rPr sz="3700" spc="-10" dirty="0">
                <a:solidFill>
                  <a:srgbClr val="585858"/>
                </a:solidFill>
                <a:latin typeface="Twinkl" pitchFamily="2" charset="0"/>
                <a:cs typeface="Corbel"/>
              </a:rPr>
              <a:t>experience</a:t>
            </a:r>
            <a:r>
              <a:rPr sz="3700" spc="-60" dirty="0">
                <a:solidFill>
                  <a:srgbClr val="585858"/>
                </a:solidFill>
                <a:latin typeface="Twinkl" pitchFamily="2" charset="0"/>
                <a:cs typeface="Corbel"/>
              </a:rPr>
              <a:t> </a:t>
            </a:r>
            <a:r>
              <a:rPr sz="3700" dirty="0">
                <a:solidFill>
                  <a:srgbClr val="585858"/>
                </a:solidFill>
                <a:latin typeface="Twinkl" pitchFamily="2" charset="0"/>
                <a:cs typeface="Corbel"/>
              </a:rPr>
              <a:t>with</a:t>
            </a:r>
            <a:r>
              <a:rPr sz="3700" spc="-65" dirty="0">
                <a:solidFill>
                  <a:srgbClr val="585858"/>
                </a:solidFill>
                <a:latin typeface="Twinkl" pitchFamily="2" charset="0"/>
                <a:cs typeface="Corbel"/>
              </a:rPr>
              <a:t> </a:t>
            </a:r>
            <a:r>
              <a:rPr sz="3700" spc="-25" dirty="0">
                <a:solidFill>
                  <a:srgbClr val="585858"/>
                </a:solidFill>
                <a:latin typeface="Twinkl" pitchFamily="2" charset="0"/>
                <a:cs typeface="Corbel"/>
              </a:rPr>
              <a:t>us</a:t>
            </a:r>
            <a:endParaRPr sz="3700" dirty="0">
              <a:latin typeface="Twinkl" pitchFamily="2" charset="0"/>
              <a:cs typeface="Corbel"/>
            </a:endParaRPr>
          </a:p>
          <a:p>
            <a:pPr marL="194945" marR="267335" indent="-182880">
              <a:lnSpc>
                <a:spcPct val="70000"/>
              </a:lnSpc>
              <a:spcBef>
                <a:spcPts val="1200"/>
              </a:spcBef>
              <a:buClr>
                <a:srgbClr val="40B9D2"/>
              </a:buClr>
              <a:buFont typeface="Wingdings 2"/>
              <a:buChar char=""/>
              <a:tabLst>
                <a:tab pos="195580" algn="l"/>
              </a:tabLst>
            </a:pPr>
            <a:r>
              <a:rPr sz="3700" dirty="0" smtClean="0">
                <a:solidFill>
                  <a:srgbClr val="585858"/>
                </a:solidFill>
                <a:latin typeface="Twinkl" pitchFamily="2" charset="0"/>
                <a:cs typeface="Corbel"/>
              </a:rPr>
              <a:t>provide</a:t>
            </a:r>
            <a:r>
              <a:rPr sz="3700" spc="-90" dirty="0" smtClean="0">
                <a:solidFill>
                  <a:srgbClr val="585858"/>
                </a:solidFill>
                <a:latin typeface="Twinkl" pitchFamily="2" charset="0"/>
                <a:cs typeface="Corbel"/>
              </a:rPr>
              <a:t> </a:t>
            </a:r>
            <a:r>
              <a:rPr sz="3700" dirty="0">
                <a:solidFill>
                  <a:srgbClr val="585858"/>
                </a:solidFill>
                <a:latin typeface="Twinkl" pitchFamily="2" charset="0"/>
                <a:cs typeface="Corbel"/>
              </a:rPr>
              <a:t>you</a:t>
            </a:r>
            <a:r>
              <a:rPr sz="3700" spc="-95" dirty="0">
                <a:solidFill>
                  <a:srgbClr val="585858"/>
                </a:solidFill>
                <a:latin typeface="Twinkl" pitchFamily="2" charset="0"/>
                <a:cs typeface="Corbel"/>
              </a:rPr>
              <a:t> </a:t>
            </a:r>
            <a:r>
              <a:rPr sz="3700" dirty="0">
                <a:solidFill>
                  <a:srgbClr val="585858"/>
                </a:solidFill>
                <a:latin typeface="Twinkl" pitchFamily="2" charset="0"/>
                <a:cs typeface="Corbel"/>
              </a:rPr>
              <a:t>with</a:t>
            </a:r>
            <a:r>
              <a:rPr sz="3700" spc="-70" dirty="0">
                <a:solidFill>
                  <a:srgbClr val="585858"/>
                </a:solidFill>
                <a:latin typeface="Twinkl" pitchFamily="2" charset="0"/>
                <a:cs typeface="Corbel"/>
              </a:rPr>
              <a:t> </a:t>
            </a:r>
            <a:r>
              <a:rPr sz="3700" dirty="0">
                <a:solidFill>
                  <a:srgbClr val="585858"/>
                </a:solidFill>
                <a:latin typeface="Twinkl" pitchFamily="2" charset="0"/>
                <a:cs typeface="Corbel"/>
              </a:rPr>
              <a:t>practical</a:t>
            </a:r>
            <a:r>
              <a:rPr sz="3700" spc="-80" dirty="0">
                <a:solidFill>
                  <a:srgbClr val="585858"/>
                </a:solidFill>
                <a:latin typeface="Twinkl" pitchFamily="2" charset="0"/>
                <a:cs typeface="Corbel"/>
              </a:rPr>
              <a:t> </a:t>
            </a:r>
            <a:r>
              <a:rPr sz="3700" spc="-10" dirty="0">
                <a:solidFill>
                  <a:srgbClr val="585858"/>
                </a:solidFill>
                <a:latin typeface="Twinkl" pitchFamily="2" charset="0"/>
                <a:cs typeface="Corbel"/>
              </a:rPr>
              <a:t>ideas </a:t>
            </a:r>
            <a:r>
              <a:rPr sz="3700" dirty="0">
                <a:solidFill>
                  <a:srgbClr val="585858"/>
                </a:solidFill>
                <a:latin typeface="Twinkl" pitchFamily="2" charset="0"/>
                <a:cs typeface="Corbel"/>
              </a:rPr>
              <a:t>use</a:t>
            </a:r>
            <a:r>
              <a:rPr sz="3700" spc="-45" dirty="0">
                <a:solidFill>
                  <a:srgbClr val="585858"/>
                </a:solidFill>
                <a:latin typeface="Twinkl" pitchFamily="2" charset="0"/>
                <a:cs typeface="Corbel"/>
              </a:rPr>
              <a:t> </a:t>
            </a:r>
            <a:r>
              <a:rPr sz="3700" dirty="0">
                <a:solidFill>
                  <a:srgbClr val="585858"/>
                </a:solidFill>
                <a:latin typeface="Twinkl" pitchFamily="2" charset="0"/>
                <a:cs typeface="Corbel"/>
              </a:rPr>
              <a:t>at</a:t>
            </a:r>
            <a:r>
              <a:rPr sz="3700" spc="-45" dirty="0">
                <a:solidFill>
                  <a:srgbClr val="585858"/>
                </a:solidFill>
                <a:latin typeface="Twinkl" pitchFamily="2" charset="0"/>
                <a:cs typeface="Corbel"/>
              </a:rPr>
              <a:t> </a:t>
            </a:r>
            <a:r>
              <a:rPr sz="3700" spc="-20" dirty="0">
                <a:solidFill>
                  <a:srgbClr val="585858"/>
                </a:solidFill>
                <a:latin typeface="Twinkl" pitchFamily="2" charset="0"/>
                <a:cs typeface="Corbel"/>
              </a:rPr>
              <a:t>home</a:t>
            </a:r>
            <a:endParaRPr sz="3700" dirty="0">
              <a:latin typeface="Twinkl" pitchFamily="2" charset="0"/>
              <a:cs typeface="Corbel"/>
            </a:endParaRPr>
          </a:p>
        </p:txBody>
      </p:sp>
      <p:pic>
        <p:nvPicPr>
          <p:cNvPr id="4" name="object 4"/>
          <p:cNvPicPr/>
          <p:nvPr/>
        </p:nvPicPr>
        <p:blipFill>
          <a:blip r:embed="rId2" cstate="print"/>
          <a:stretch>
            <a:fillRect/>
          </a:stretch>
        </p:blipFill>
        <p:spPr>
          <a:xfrm>
            <a:off x="80772" y="3451859"/>
            <a:ext cx="3287267" cy="245516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1724" y="1727708"/>
            <a:ext cx="2917825" cy="3071495"/>
          </a:xfrm>
          <a:prstGeom prst="rect">
            <a:avLst/>
          </a:prstGeom>
        </p:spPr>
        <p:txBody>
          <a:bodyPr vert="horz" wrap="square" lIns="0" tIns="94615" rIns="0" bIns="0" rtlCol="0">
            <a:spAutoFit/>
          </a:bodyPr>
          <a:lstStyle/>
          <a:p>
            <a:pPr marL="12700" marR="5080">
              <a:lnSpc>
                <a:spcPct val="90000"/>
              </a:lnSpc>
              <a:spcBef>
                <a:spcPts val="745"/>
              </a:spcBef>
            </a:pPr>
            <a:r>
              <a:rPr sz="5400" dirty="0">
                <a:solidFill>
                  <a:srgbClr val="FFFFFF"/>
                </a:solidFill>
                <a:latin typeface="Corbel"/>
                <a:cs typeface="Corbel"/>
              </a:rPr>
              <a:t>Why</a:t>
            </a:r>
            <a:r>
              <a:rPr sz="5400" spc="-250" dirty="0">
                <a:solidFill>
                  <a:srgbClr val="FFFFFF"/>
                </a:solidFill>
                <a:latin typeface="Corbel"/>
                <a:cs typeface="Corbel"/>
              </a:rPr>
              <a:t> </a:t>
            </a:r>
            <a:r>
              <a:rPr sz="5400" spc="-50" dirty="0">
                <a:solidFill>
                  <a:srgbClr val="FFFFFF"/>
                </a:solidFill>
                <a:latin typeface="Corbel"/>
                <a:cs typeface="Corbel"/>
              </a:rPr>
              <a:t>a </a:t>
            </a:r>
            <a:r>
              <a:rPr sz="5400" spc="-20" dirty="0">
                <a:solidFill>
                  <a:srgbClr val="FFFFFF"/>
                </a:solidFill>
                <a:latin typeface="Corbel"/>
                <a:cs typeface="Corbel"/>
              </a:rPr>
              <a:t>play </a:t>
            </a:r>
            <a:r>
              <a:rPr sz="5400" spc="-10" dirty="0">
                <a:solidFill>
                  <a:srgbClr val="FFFFFF"/>
                </a:solidFill>
                <a:latin typeface="Corbel"/>
                <a:cs typeface="Corbel"/>
              </a:rPr>
              <a:t>based </a:t>
            </a:r>
            <a:r>
              <a:rPr sz="5400" spc="-65" dirty="0">
                <a:solidFill>
                  <a:srgbClr val="FFFFFF"/>
                </a:solidFill>
                <a:latin typeface="Corbel"/>
                <a:cs typeface="Corbel"/>
              </a:rPr>
              <a:t>approach?</a:t>
            </a:r>
            <a:endParaRPr sz="5400">
              <a:latin typeface="Corbel"/>
              <a:cs typeface="Corbel"/>
            </a:endParaRPr>
          </a:p>
        </p:txBody>
      </p:sp>
      <p:sp>
        <p:nvSpPr>
          <p:cNvPr id="3" name="object 3"/>
          <p:cNvSpPr txBox="1"/>
          <p:nvPr/>
        </p:nvSpPr>
        <p:spPr>
          <a:xfrm>
            <a:off x="3948429" y="226263"/>
            <a:ext cx="7101840" cy="4765279"/>
          </a:xfrm>
          <a:prstGeom prst="rect">
            <a:avLst/>
          </a:prstGeom>
        </p:spPr>
        <p:txBody>
          <a:bodyPr vert="horz" wrap="square" lIns="0" tIns="12065" rIns="0" bIns="0" rtlCol="0">
            <a:spAutoFit/>
          </a:bodyPr>
          <a:lstStyle/>
          <a:p>
            <a:pPr marL="195580" marR="170180" indent="-182880">
              <a:lnSpc>
                <a:spcPts val="2690"/>
              </a:lnSpc>
              <a:spcBef>
                <a:spcPts val="1180"/>
              </a:spcBef>
              <a:buClr>
                <a:srgbClr val="40B9D2"/>
              </a:buClr>
              <a:buFont typeface="Wingdings 2"/>
              <a:buChar char=""/>
              <a:tabLst>
                <a:tab pos="195580" algn="l"/>
              </a:tabLst>
            </a:pPr>
            <a:endParaRPr lang="en-GB" sz="2800" spc="-10" dirty="0" smtClean="0">
              <a:solidFill>
                <a:srgbClr val="585858"/>
              </a:solidFill>
              <a:latin typeface="Corbel"/>
              <a:cs typeface="Corbel"/>
            </a:endParaRPr>
          </a:p>
          <a:p>
            <a:pPr marL="12700">
              <a:lnSpc>
                <a:spcPts val="3025"/>
              </a:lnSpc>
              <a:spcBef>
                <a:spcPts val="550"/>
              </a:spcBef>
            </a:pPr>
            <a:r>
              <a:rPr sz="2800" b="1" spc="-10" dirty="0" smtClean="0">
                <a:solidFill>
                  <a:srgbClr val="585858"/>
                </a:solidFill>
                <a:latin typeface="Corbel"/>
                <a:cs typeface="Corbel"/>
              </a:rPr>
              <a:t>“</a:t>
            </a:r>
            <a:r>
              <a:rPr sz="2800" b="1" spc="-10" dirty="0">
                <a:solidFill>
                  <a:srgbClr val="585858"/>
                </a:solidFill>
                <a:latin typeface="Corbel"/>
                <a:cs typeface="Corbel"/>
              </a:rPr>
              <a:t>Nothing</a:t>
            </a:r>
            <a:r>
              <a:rPr sz="2800" b="1" spc="-65" dirty="0">
                <a:solidFill>
                  <a:srgbClr val="585858"/>
                </a:solidFill>
                <a:latin typeface="Corbel"/>
                <a:cs typeface="Corbel"/>
              </a:rPr>
              <a:t> </a:t>
            </a:r>
            <a:r>
              <a:rPr sz="2800" b="1" dirty="0">
                <a:solidFill>
                  <a:srgbClr val="585858"/>
                </a:solidFill>
                <a:latin typeface="Corbel"/>
                <a:cs typeface="Corbel"/>
              </a:rPr>
              <a:t>lights</a:t>
            </a:r>
            <a:r>
              <a:rPr sz="2800" b="1" spc="-50" dirty="0">
                <a:solidFill>
                  <a:srgbClr val="585858"/>
                </a:solidFill>
                <a:latin typeface="Corbel"/>
                <a:cs typeface="Corbel"/>
              </a:rPr>
              <a:t> </a:t>
            </a:r>
            <a:r>
              <a:rPr sz="2800" b="1" dirty="0">
                <a:solidFill>
                  <a:srgbClr val="585858"/>
                </a:solidFill>
                <a:latin typeface="Corbel"/>
                <a:cs typeface="Corbel"/>
              </a:rPr>
              <a:t>up</a:t>
            </a:r>
            <a:r>
              <a:rPr sz="2800" b="1" spc="-55" dirty="0">
                <a:solidFill>
                  <a:srgbClr val="585858"/>
                </a:solidFill>
                <a:latin typeface="Corbel"/>
                <a:cs typeface="Corbel"/>
              </a:rPr>
              <a:t> </a:t>
            </a:r>
            <a:r>
              <a:rPr sz="2800" b="1" dirty="0">
                <a:solidFill>
                  <a:srgbClr val="585858"/>
                </a:solidFill>
                <a:latin typeface="Corbel"/>
                <a:cs typeface="Corbel"/>
              </a:rPr>
              <a:t>a</a:t>
            </a:r>
            <a:r>
              <a:rPr sz="2800" b="1" spc="-50" dirty="0">
                <a:solidFill>
                  <a:srgbClr val="585858"/>
                </a:solidFill>
                <a:latin typeface="Corbel"/>
                <a:cs typeface="Corbel"/>
              </a:rPr>
              <a:t> </a:t>
            </a:r>
            <a:r>
              <a:rPr sz="2800" b="1" spc="-10" dirty="0">
                <a:solidFill>
                  <a:srgbClr val="585858"/>
                </a:solidFill>
                <a:latin typeface="Corbel"/>
                <a:cs typeface="Corbel"/>
              </a:rPr>
              <a:t>child’s</a:t>
            </a:r>
            <a:r>
              <a:rPr sz="2800" b="1" spc="-55" dirty="0">
                <a:solidFill>
                  <a:srgbClr val="585858"/>
                </a:solidFill>
                <a:latin typeface="Corbel"/>
                <a:cs typeface="Corbel"/>
              </a:rPr>
              <a:t> </a:t>
            </a:r>
            <a:r>
              <a:rPr sz="2800" b="1" dirty="0">
                <a:solidFill>
                  <a:srgbClr val="585858"/>
                </a:solidFill>
                <a:latin typeface="Corbel"/>
                <a:cs typeface="Corbel"/>
              </a:rPr>
              <a:t>brain</a:t>
            </a:r>
            <a:r>
              <a:rPr sz="2800" b="1" spc="-55" dirty="0">
                <a:solidFill>
                  <a:srgbClr val="585858"/>
                </a:solidFill>
                <a:latin typeface="Corbel"/>
                <a:cs typeface="Corbel"/>
              </a:rPr>
              <a:t> </a:t>
            </a:r>
            <a:r>
              <a:rPr sz="2800" b="1" dirty="0">
                <a:solidFill>
                  <a:srgbClr val="585858"/>
                </a:solidFill>
                <a:latin typeface="Corbel"/>
                <a:cs typeface="Corbel"/>
              </a:rPr>
              <a:t>like</a:t>
            </a:r>
            <a:r>
              <a:rPr sz="2800" b="1" spc="-50" dirty="0">
                <a:solidFill>
                  <a:srgbClr val="585858"/>
                </a:solidFill>
                <a:latin typeface="Corbel"/>
                <a:cs typeface="Corbel"/>
              </a:rPr>
              <a:t> </a:t>
            </a:r>
            <a:r>
              <a:rPr sz="2800" b="1" spc="-20" dirty="0">
                <a:solidFill>
                  <a:srgbClr val="585858"/>
                </a:solidFill>
                <a:latin typeface="Corbel"/>
                <a:cs typeface="Corbel"/>
              </a:rPr>
              <a:t>play.”</a:t>
            </a:r>
            <a:r>
              <a:rPr sz="2800" b="1" spc="-65" dirty="0">
                <a:solidFill>
                  <a:srgbClr val="585858"/>
                </a:solidFill>
                <a:latin typeface="Corbel"/>
                <a:cs typeface="Corbel"/>
              </a:rPr>
              <a:t> </a:t>
            </a:r>
            <a:r>
              <a:rPr sz="2800" b="1" dirty="0">
                <a:solidFill>
                  <a:srgbClr val="585858"/>
                </a:solidFill>
                <a:latin typeface="Corbel"/>
                <a:cs typeface="Corbel"/>
              </a:rPr>
              <a:t>~</a:t>
            </a:r>
            <a:r>
              <a:rPr sz="2800" b="1" spc="-55" dirty="0">
                <a:solidFill>
                  <a:srgbClr val="585858"/>
                </a:solidFill>
                <a:latin typeface="Corbel"/>
                <a:cs typeface="Corbel"/>
              </a:rPr>
              <a:t> </a:t>
            </a:r>
            <a:r>
              <a:rPr sz="2800" b="1" spc="-25" dirty="0" err="1" smtClean="0">
                <a:solidFill>
                  <a:srgbClr val="585858"/>
                </a:solidFill>
                <a:latin typeface="Corbel"/>
                <a:cs typeface="Corbel"/>
              </a:rPr>
              <a:t>Dr</a:t>
            </a:r>
            <a:r>
              <a:rPr lang="en-GB" sz="2800" b="1" dirty="0">
                <a:latin typeface="Corbel"/>
                <a:cs typeface="Corbel"/>
              </a:rPr>
              <a:t> </a:t>
            </a:r>
            <a:r>
              <a:rPr sz="2800" b="1" dirty="0" smtClean="0">
                <a:solidFill>
                  <a:srgbClr val="585858"/>
                </a:solidFill>
                <a:latin typeface="Corbel"/>
                <a:cs typeface="Corbel"/>
              </a:rPr>
              <a:t>Stuart</a:t>
            </a:r>
            <a:r>
              <a:rPr sz="2800" b="1" spc="-80" dirty="0" smtClean="0">
                <a:solidFill>
                  <a:srgbClr val="585858"/>
                </a:solidFill>
                <a:latin typeface="Corbel"/>
                <a:cs typeface="Corbel"/>
              </a:rPr>
              <a:t> </a:t>
            </a:r>
            <a:r>
              <a:rPr sz="2800" b="1" dirty="0">
                <a:solidFill>
                  <a:srgbClr val="585858"/>
                </a:solidFill>
                <a:latin typeface="Corbel"/>
                <a:cs typeface="Corbel"/>
              </a:rPr>
              <a:t>Brown,</a:t>
            </a:r>
            <a:r>
              <a:rPr sz="2800" b="1" spc="-90" dirty="0">
                <a:solidFill>
                  <a:srgbClr val="585858"/>
                </a:solidFill>
                <a:latin typeface="Corbel"/>
                <a:cs typeface="Corbel"/>
              </a:rPr>
              <a:t> </a:t>
            </a:r>
            <a:r>
              <a:rPr sz="2800" b="1" spc="-20" dirty="0">
                <a:solidFill>
                  <a:srgbClr val="585858"/>
                </a:solidFill>
                <a:latin typeface="Corbel"/>
                <a:cs typeface="Corbel"/>
              </a:rPr>
              <a:t>M.D.</a:t>
            </a:r>
            <a:endParaRPr sz="2800" b="1" dirty="0">
              <a:latin typeface="Corbel"/>
              <a:cs typeface="Corbel"/>
            </a:endParaRPr>
          </a:p>
          <a:p>
            <a:pPr marL="12700" marR="5080">
              <a:lnSpc>
                <a:spcPct val="80000"/>
              </a:lnSpc>
              <a:spcBef>
                <a:spcPts val="1200"/>
              </a:spcBef>
            </a:pPr>
            <a:endParaRPr lang="en-GB" sz="2800" dirty="0" smtClean="0">
              <a:solidFill>
                <a:srgbClr val="585858"/>
              </a:solidFill>
              <a:latin typeface="Corbel"/>
              <a:cs typeface="Corbel"/>
            </a:endParaRPr>
          </a:p>
          <a:p>
            <a:pPr marL="12700" marR="5080">
              <a:lnSpc>
                <a:spcPct val="80000"/>
              </a:lnSpc>
              <a:spcBef>
                <a:spcPts val="1200"/>
              </a:spcBef>
            </a:pPr>
            <a:r>
              <a:rPr sz="2800" dirty="0" smtClean="0">
                <a:solidFill>
                  <a:srgbClr val="585858"/>
                </a:solidFill>
                <a:latin typeface="Corbel"/>
                <a:cs typeface="Corbel"/>
              </a:rPr>
              <a:t>“</a:t>
            </a:r>
            <a:r>
              <a:rPr sz="2800" dirty="0">
                <a:solidFill>
                  <a:srgbClr val="585858"/>
                </a:solidFill>
                <a:latin typeface="Corbel"/>
                <a:cs typeface="Corbel"/>
              </a:rPr>
              <a:t>Did</a:t>
            </a:r>
            <a:r>
              <a:rPr sz="2800" spc="-70" dirty="0">
                <a:solidFill>
                  <a:srgbClr val="585858"/>
                </a:solidFill>
                <a:latin typeface="Corbel"/>
                <a:cs typeface="Corbel"/>
              </a:rPr>
              <a:t> </a:t>
            </a:r>
            <a:r>
              <a:rPr sz="2800" dirty="0">
                <a:solidFill>
                  <a:srgbClr val="585858"/>
                </a:solidFill>
                <a:latin typeface="Corbel"/>
                <a:cs typeface="Corbel"/>
              </a:rPr>
              <a:t>you</a:t>
            </a:r>
            <a:r>
              <a:rPr sz="2800" spc="-65" dirty="0">
                <a:solidFill>
                  <a:srgbClr val="585858"/>
                </a:solidFill>
                <a:latin typeface="Corbel"/>
                <a:cs typeface="Corbel"/>
              </a:rPr>
              <a:t> </a:t>
            </a:r>
            <a:r>
              <a:rPr sz="2800" dirty="0">
                <a:solidFill>
                  <a:srgbClr val="585858"/>
                </a:solidFill>
                <a:latin typeface="Corbel"/>
                <a:cs typeface="Corbel"/>
              </a:rPr>
              <a:t>know</a:t>
            </a:r>
            <a:r>
              <a:rPr sz="2800" spc="-70" dirty="0">
                <a:solidFill>
                  <a:srgbClr val="585858"/>
                </a:solidFill>
                <a:latin typeface="Corbel"/>
                <a:cs typeface="Corbel"/>
              </a:rPr>
              <a:t> </a:t>
            </a:r>
            <a:r>
              <a:rPr sz="2800" dirty="0">
                <a:solidFill>
                  <a:srgbClr val="585858"/>
                </a:solidFill>
                <a:latin typeface="Corbel"/>
                <a:cs typeface="Corbel"/>
              </a:rPr>
              <a:t>that</a:t>
            </a:r>
            <a:r>
              <a:rPr sz="2800" spc="-55" dirty="0">
                <a:solidFill>
                  <a:srgbClr val="585858"/>
                </a:solidFill>
                <a:latin typeface="Corbel"/>
                <a:cs typeface="Corbel"/>
              </a:rPr>
              <a:t> </a:t>
            </a:r>
            <a:r>
              <a:rPr sz="2800" dirty="0">
                <a:solidFill>
                  <a:srgbClr val="585858"/>
                </a:solidFill>
                <a:latin typeface="Corbel"/>
                <a:cs typeface="Corbel"/>
              </a:rPr>
              <a:t>the</a:t>
            </a:r>
            <a:r>
              <a:rPr sz="2800" spc="-60" dirty="0">
                <a:solidFill>
                  <a:srgbClr val="585858"/>
                </a:solidFill>
                <a:latin typeface="Corbel"/>
                <a:cs typeface="Corbel"/>
              </a:rPr>
              <a:t> </a:t>
            </a:r>
            <a:r>
              <a:rPr sz="2800" dirty="0">
                <a:solidFill>
                  <a:srgbClr val="585858"/>
                </a:solidFill>
                <a:latin typeface="Corbel"/>
                <a:cs typeface="Corbel"/>
              </a:rPr>
              <a:t>most</a:t>
            </a:r>
            <a:r>
              <a:rPr sz="2800" spc="-60" dirty="0">
                <a:solidFill>
                  <a:srgbClr val="585858"/>
                </a:solidFill>
                <a:latin typeface="Corbel"/>
                <a:cs typeface="Corbel"/>
              </a:rPr>
              <a:t> </a:t>
            </a:r>
            <a:r>
              <a:rPr sz="2800" spc="-10" dirty="0">
                <a:solidFill>
                  <a:srgbClr val="585858"/>
                </a:solidFill>
                <a:latin typeface="Corbel"/>
                <a:cs typeface="Corbel"/>
              </a:rPr>
              <a:t>important </a:t>
            </a:r>
            <a:r>
              <a:rPr sz="2800" dirty="0">
                <a:solidFill>
                  <a:srgbClr val="585858"/>
                </a:solidFill>
                <a:latin typeface="Corbel"/>
                <a:cs typeface="Corbel"/>
              </a:rPr>
              <a:t>interactions</a:t>
            </a:r>
            <a:r>
              <a:rPr sz="2800" spc="-50" dirty="0">
                <a:solidFill>
                  <a:srgbClr val="585858"/>
                </a:solidFill>
                <a:latin typeface="Corbel"/>
                <a:cs typeface="Corbel"/>
              </a:rPr>
              <a:t> </a:t>
            </a:r>
            <a:r>
              <a:rPr sz="2800" dirty="0">
                <a:solidFill>
                  <a:srgbClr val="585858"/>
                </a:solidFill>
                <a:latin typeface="Corbel"/>
                <a:cs typeface="Corbel"/>
              </a:rPr>
              <a:t>you</a:t>
            </a:r>
            <a:r>
              <a:rPr sz="2800" spc="-65" dirty="0">
                <a:solidFill>
                  <a:srgbClr val="585858"/>
                </a:solidFill>
                <a:latin typeface="Corbel"/>
                <a:cs typeface="Corbel"/>
              </a:rPr>
              <a:t> </a:t>
            </a:r>
            <a:r>
              <a:rPr sz="2800" dirty="0">
                <a:solidFill>
                  <a:srgbClr val="585858"/>
                </a:solidFill>
                <a:latin typeface="Corbel"/>
                <a:cs typeface="Corbel"/>
              </a:rPr>
              <a:t>have</a:t>
            </a:r>
            <a:r>
              <a:rPr sz="2800" spc="-70" dirty="0">
                <a:solidFill>
                  <a:srgbClr val="585858"/>
                </a:solidFill>
                <a:latin typeface="Corbel"/>
                <a:cs typeface="Corbel"/>
              </a:rPr>
              <a:t> </a:t>
            </a:r>
            <a:r>
              <a:rPr sz="2800" dirty="0">
                <a:solidFill>
                  <a:srgbClr val="585858"/>
                </a:solidFill>
                <a:latin typeface="Corbel"/>
                <a:cs typeface="Corbel"/>
              </a:rPr>
              <a:t>with</a:t>
            </a:r>
            <a:r>
              <a:rPr sz="2800" spc="-70" dirty="0">
                <a:solidFill>
                  <a:srgbClr val="585858"/>
                </a:solidFill>
                <a:latin typeface="Corbel"/>
                <a:cs typeface="Corbel"/>
              </a:rPr>
              <a:t> </a:t>
            </a:r>
            <a:r>
              <a:rPr sz="2800" dirty="0">
                <a:solidFill>
                  <a:srgbClr val="585858"/>
                </a:solidFill>
                <a:latin typeface="Corbel"/>
                <a:cs typeface="Corbel"/>
              </a:rPr>
              <a:t>a</a:t>
            </a:r>
            <a:r>
              <a:rPr sz="2800" spc="-50" dirty="0">
                <a:solidFill>
                  <a:srgbClr val="585858"/>
                </a:solidFill>
                <a:latin typeface="Corbel"/>
                <a:cs typeface="Corbel"/>
              </a:rPr>
              <a:t> </a:t>
            </a:r>
            <a:r>
              <a:rPr sz="2800" dirty="0">
                <a:solidFill>
                  <a:srgbClr val="585858"/>
                </a:solidFill>
                <a:latin typeface="Corbel"/>
                <a:cs typeface="Corbel"/>
              </a:rPr>
              <a:t>child</a:t>
            </a:r>
            <a:r>
              <a:rPr sz="2800" spc="-65" dirty="0">
                <a:solidFill>
                  <a:srgbClr val="585858"/>
                </a:solidFill>
                <a:latin typeface="Corbel"/>
                <a:cs typeface="Corbel"/>
              </a:rPr>
              <a:t> </a:t>
            </a:r>
            <a:r>
              <a:rPr sz="2800" dirty="0">
                <a:solidFill>
                  <a:srgbClr val="585858"/>
                </a:solidFill>
                <a:latin typeface="Corbel"/>
                <a:cs typeface="Corbel"/>
              </a:rPr>
              <a:t>can</a:t>
            </a:r>
            <a:r>
              <a:rPr sz="2800" spc="-60" dirty="0">
                <a:solidFill>
                  <a:srgbClr val="585858"/>
                </a:solidFill>
                <a:latin typeface="Corbel"/>
                <a:cs typeface="Corbel"/>
              </a:rPr>
              <a:t> </a:t>
            </a:r>
            <a:r>
              <a:rPr sz="2800" spc="-10" dirty="0">
                <a:solidFill>
                  <a:srgbClr val="585858"/>
                </a:solidFill>
                <a:latin typeface="Corbel"/>
                <a:cs typeface="Corbel"/>
              </a:rPr>
              <a:t>happen </a:t>
            </a:r>
            <a:r>
              <a:rPr sz="2800" dirty="0">
                <a:solidFill>
                  <a:srgbClr val="585858"/>
                </a:solidFill>
                <a:latin typeface="Corbel"/>
                <a:cs typeface="Corbel"/>
              </a:rPr>
              <a:t>through</a:t>
            </a:r>
            <a:r>
              <a:rPr sz="2800" spc="-75" dirty="0">
                <a:solidFill>
                  <a:srgbClr val="585858"/>
                </a:solidFill>
                <a:latin typeface="Corbel"/>
                <a:cs typeface="Corbel"/>
              </a:rPr>
              <a:t> </a:t>
            </a:r>
            <a:r>
              <a:rPr sz="2800" dirty="0">
                <a:solidFill>
                  <a:srgbClr val="585858"/>
                </a:solidFill>
                <a:latin typeface="Corbel"/>
                <a:cs typeface="Corbel"/>
              </a:rPr>
              <a:t>play?</a:t>
            </a:r>
            <a:r>
              <a:rPr sz="2800" spc="-80" dirty="0">
                <a:solidFill>
                  <a:srgbClr val="585858"/>
                </a:solidFill>
                <a:latin typeface="Corbel"/>
                <a:cs typeface="Corbel"/>
              </a:rPr>
              <a:t> </a:t>
            </a:r>
            <a:r>
              <a:rPr sz="2800" dirty="0">
                <a:solidFill>
                  <a:srgbClr val="585858"/>
                </a:solidFill>
                <a:latin typeface="Corbel"/>
                <a:cs typeface="Corbel"/>
              </a:rPr>
              <a:t>By</a:t>
            </a:r>
            <a:r>
              <a:rPr sz="2800" spc="-80" dirty="0">
                <a:solidFill>
                  <a:srgbClr val="585858"/>
                </a:solidFill>
                <a:latin typeface="Corbel"/>
                <a:cs typeface="Corbel"/>
              </a:rPr>
              <a:t> </a:t>
            </a:r>
            <a:r>
              <a:rPr sz="2800" dirty="0">
                <a:solidFill>
                  <a:srgbClr val="585858"/>
                </a:solidFill>
                <a:latin typeface="Corbel"/>
                <a:cs typeface="Corbel"/>
              </a:rPr>
              <a:t>engaging</a:t>
            </a:r>
            <a:r>
              <a:rPr sz="2800" spc="-75" dirty="0">
                <a:solidFill>
                  <a:srgbClr val="585858"/>
                </a:solidFill>
                <a:latin typeface="Corbel"/>
                <a:cs typeface="Corbel"/>
              </a:rPr>
              <a:t> </a:t>
            </a:r>
            <a:r>
              <a:rPr sz="2800" dirty="0">
                <a:solidFill>
                  <a:srgbClr val="585858"/>
                </a:solidFill>
                <a:latin typeface="Corbel"/>
                <a:cs typeface="Corbel"/>
              </a:rPr>
              <a:t>in</a:t>
            </a:r>
            <a:r>
              <a:rPr sz="2800" spc="-75" dirty="0">
                <a:solidFill>
                  <a:srgbClr val="585858"/>
                </a:solidFill>
                <a:latin typeface="Corbel"/>
                <a:cs typeface="Corbel"/>
              </a:rPr>
              <a:t> </a:t>
            </a:r>
            <a:r>
              <a:rPr sz="2800" dirty="0">
                <a:solidFill>
                  <a:srgbClr val="585858"/>
                </a:solidFill>
                <a:latin typeface="Corbel"/>
                <a:cs typeface="Corbel"/>
              </a:rPr>
              <a:t>playful</a:t>
            </a:r>
            <a:r>
              <a:rPr sz="2800" spc="-75" dirty="0">
                <a:solidFill>
                  <a:srgbClr val="585858"/>
                </a:solidFill>
                <a:latin typeface="Corbel"/>
                <a:cs typeface="Corbel"/>
              </a:rPr>
              <a:t> </a:t>
            </a:r>
            <a:r>
              <a:rPr sz="2800" dirty="0">
                <a:solidFill>
                  <a:srgbClr val="585858"/>
                </a:solidFill>
                <a:latin typeface="Corbel"/>
                <a:cs typeface="Corbel"/>
              </a:rPr>
              <a:t>serve</a:t>
            </a:r>
            <a:r>
              <a:rPr sz="2800" spc="-80" dirty="0">
                <a:solidFill>
                  <a:srgbClr val="585858"/>
                </a:solidFill>
                <a:latin typeface="Corbel"/>
                <a:cs typeface="Corbel"/>
              </a:rPr>
              <a:t> </a:t>
            </a:r>
            <a:r>
              <a:rPr sz="2800" spc="-25" dirty="0">
                <a:solidFill>
                  <a:srgbClr val="585858"/>
                </a:solidFill>
                <a:latin typeface="Corbel"/>
                <a:cs typeface="Corbel"/>
              </a:rPr>
              <a:t>and </a:t>
            </a:r>
            <a:r>
              <a:rPr sz="2800" dirty="0">
                <a:solidFill>
                  <a:srgbClr val="585858"/>
                </a:solidFill>
                <a:latin typeface="Corbel"/>
                <a:cs typeface="Corbel"/>
              </a:rPr>
              <a:t>return</a:t>
            </a:r>
            <a:r>
              <a:rPr sz="2800" spc="-55" dirty="0">
                <a:solidFill>
                  <a:srgbClr val="585858"/>
                </a:solidFill>
                <a:latin typeface="Corbel"/>
                <a:cs typeface="Corbel"/>
              </a:rPr>
              <a:t> </a:t>
            </a:r>
            <a:r>
              <a:rPr sz="2800" dirty="0">
                <a:solidFill>
                  <a:srgbClr val="585858"/>
                </a:solidFill>
                <a:latin typeface="Corbel"/>
                <a:cs typeface="Corbel"/>
              </a:rPr>
              <a:t>with</a:t>
            </a:r>
            <a:r>
              <a:rPr sz="2800" spc="-60" dirty="0">
                <a:solidFill>
                  <a:srgbClr val="585858"/>
                </a:solidFill>
                <a:latin typeface="Corbel"/>
                <a:cs typeface="Corbel"/>
              </a:rPr>
              <a:t> </a:t>
            </a:r>
            <a:r>
              <a:rPr sz="2800" dirty="0">
                <a:solidFill>
                  <a:srgbClr val="585858"/>
                </a:solidFill>
                <a:latin typeface="Corbel"/>
                <a:cs typeface="Corbel"/>
              </a:rPr>
              <a:t>a</a:t>
            </a:r>
            <a:r>
              <a:rPr sz="2800" spc="-50" dirty="0">
                <a:solidFill>
                  <a:srgbClr val="585858"/>
                </a:solidFill>
                <a:latin typeface="Corbel"/>
                <a:cs typeface="Corbel"/>
              </a:rPr>
              <a:t> </a:t>
            </a:r>
            <a:r>
              <a:rPr sz="2800" dirty="0">
                <a:solidFill>
                  <a:srgbClr val="585858"/>
                </a:solidFill>
                <a:latin typeface="Corbel"/>
                <a:cs typeface="Corbel"/>
              </a:rPr>
              <a:t>child,</a:t>
            </a:r>
            <a:r>
              <a:rPr sz="2800" spc="-50" dirty="0">
                <a:solidFill>
                  <a:srgbClr val="585858"/>
                </a:solidFill>
                <a:latin typeface="Corbel"/>
                <a:cs typeface="Corbel"/>
              </a:rPr>
              <a:t> </a:t>
            </a:r>
            <a:r>
              <a:rPr sz="2800" dirty="0">
                <a:solidFill>
                  <a:srgbClr val="585858"/>
                </a:solidFill>
                <a:latin typeface="Corbel"/>
                <a:cs typeface="Corbel"/>
              </a:rPr>
              <a:t>you</a:t>
            </a:r>
            <a:r>
              <a:rPr sz="2800" spc="-65" dirty="0">
                <a:solidFill>
                  <a:srgbClr val="585858"/>
                </a:solidFill>
                <a:latin typeface="Corbel"/>
                <a:cs typeface="Corbel"/>
              </a:rPr>
              <a:t> </a:t>
            </a:r>
            <a:r>
              <a:rPr sz="2800" dirty="0">
                <a:solidFill>
                  <a:srgbClr val="585858"/>
                </a:solidFill>
                <a:latin typeface="Corbel"/>
                <a:cs typeface="Corbel"/>
              </a:rPr>
              <a:t>can</a:t>
            </a:r>
            <a:r>
              <a:rPr sz="2800" spc="-55" dirty="0">
                <a:solidFill>
                  <a:srgbClr val="585858"/>
                </a:solidFill>
                <a:latin typeface="Corbel"/>
                <a:cs typeface="Corbel"/>
              </a:rPr>
              <a:t> </a:t>
            </a:r>
            <a:r>
              <a:rPr sz="2800" dirty="0">
                <a:solidFill>
                  <a:srgbClr val="585858"/>
                </a:solidFill>
                <a:latin typeface="Corbel"/>
                <a:cs typeface="Corbel"/>
              </a:rPr>
              <a:t>literally</a:t>
            </a:r>
            <a:r>
              <a:rPr sz="2800" spc="-45" dirty="0">
                <a:solidFill>
                  <a:srgbClr val="585858"/>
                </a:solidFill>
                <a:latin typeface="Corbel"/>
                <a:cs typeface="Corbel"/>
              </a:rPr>
              <a:t> </a:t>
            </a:r>
            <a:r>
              <a:rPr sz="2800" dirty="0">
                <a:solidFill>
                  <a:srgbClr val="585858"/>
                </a:solidFill>
                <a:latin typeface="Corbel"/>
                <a:cs typeface="Corbel"/>
              </a:rPr>
              <a:t>help</a:t>
            </a:r>
            <a:r>
              <a:rPr sz="2800" spc="-60" dirty="0">
                <a:solidFill>
                  <a:srgbClr val="585858"/>
                </a:solidFill>
                <a:latin typeface="Corbel"/>
                <a:cs typeface="Corbel"/>
              </a:rPr>
              <a:t> </a:t>
            </a:r>
            <a:r>
              <a:rPr sz="2800" spc="-10" dirty="0">
                <a:solidFill>
                  <a:srgbClr val="585858"/>
                </a:solidFill>
                <a:latin typeface="Corbel"/>
                <a:cs typeface="Corbel"/>
              </a:rPr>
              <a:t>build </a:t>
            </a:r>
            <a:r>
              <a:rPr sz="2800" dirty="0">
                <a:solidFill>
                  <a:srgbClr val="585858"/>
                </a:solidFill>
                <a:latin typeface="Corbel"/>
                <a:cs typeface="Corbel"/>
              </a:rPr>
              <a:t>stronger</a:t>
            </a:r>
            <a:r>
              <a:rPr sz="2800" spc="-70" dirty="0">
                <a:solidFill>
                  <a:srgbClr val="585858"/>
                </a:solidFill>
                <a:latin typeface="Corbel"/>
                <a:cs typeface="Corbel"/>
              </a:rPr>
              <a:t> </a:t>
            </a:r>
            <a:r>
              <a:rPr sz="2800" spc="-10" dirty="0">
                <a:solidFill>
                  <a:srgbClr val="585858"/>
                </a:solidFill>
                <a:latin typeface="Corbel"/>
                <a:cs typeface="Corbel"/>
              </a:rPr>
              <a:t>connections</a:t>
            </a:r>
            <a:r>
              <a:rPr sz="2800" spc="-75" dirty="0">
                <a:solidFill>
                  <a:srgbClr val="585858"/>
                </a:solidFill>
                <a:latin typeface="Corbel"/>
                <a:cs typeface="Corbel"/>
              </a:rPr>
              <a:t> </a:t>
            </a:r>
            <a:r>
              <a:rPr sz="2800" dirty="0">
                <a:solidFill>
                  <a:srgbClr val="585858"/>
                </a:solidFill>
                <a:latin typeface="Corbel"/>
                <a:cs typeface="Corbel"/>
              </a:rPr>
              <a:t>in</a:t>
            </a:r>
            <a:r>
              <a:rPr sz="2800" spc="-75" dirty="0">
                <a:solidFill>
                  <a:srgbClr val="585858"/>
                </a:solidFill>
                <a:latin typeface="Corbel"/>
                <a:cs typeface="Corbel"/>
              </a:rPr>
              <a:t> </a:t>
            </a:r>
            <a:r>
              <a:rPr sz="2800" dirty="0">
                <a:solidFill>
                  <a:srgbClr val="585858"/>
                </a:solidFill>
                <a:latin typeface="Corbel"/>
                <a:cs typeface="Corbel"/>
              </a:rPr>
              <a:t>the</a:t>
            </a:r>
            <a:r>
              <a:rPr sz="2800" spc="-70" dirty="0">
                <a:solidFill>
                  <a:srgbClr val="585858"/>
                </a:solidFill>
                <a:latin typeface="Corbel"/>
                <a:cs typeface="Corbel"/>
              </a:rPr>
              <a:t> </a:t>
            </a:r>
            <a:r>
              <a:rPr sz="2800" dirty="0">
                <a:solidFill>
                  <a:srgbClr val="585858"/>
                </a:solidFill>
                <a:latin typeface="Corbel"/>
                <a:cs typeface="Corbel"/>
              </a:rPr>
              <a:t>brain.</a:t>
            </a:r>
            <a:r>
              <a:rPr sz="2800" spc="-135" dirty="0">
                <a:solidFill>
                  <a:srgbClr val="585858"/>
                </a:solidFill>
                <a:latin typeface="Corbel"/>
                <a:cs typeface="Corbel"/>
              </a:rPr>
              <a:t> </a:t>
            </a:r>
            <a:r>
              <a:rPr sz="2800" dirty="0">
                <a:solidFill>
                  <a:srgbClr val="585858"/>
                </a:solidFill>
                <a:latin typeface="Corbel"/>
                <a:cs typeface="Corbel"/>
              </a:rPr>
              <a:t>Strong</a:t>
            </a:r>
            <a:r>
              <a:rPr sz="2800" spc="-55" dirty="0">
                <a:solidFill>
                  <a:srgbClr val="585858"/>
                </a:solidFill>
                <a:latin typeface="Corbel"/>
                <a:cs typeface="Corbel"/>
              </a:rPr>
              <a:t> </a:t>
            </a:r>
            <a:r>
              <a:rPr sz="2800" spc="-10" dirty="0">
                <a:solidFill>
                  <a:srgbClr val="585858"/>
                </a:solidFill>
                <a:latin typeface="Corbel"/>
                <a:cs typeface="Corbel"/>
              </a:rPr>
              <a:t>neural connections</a:t>
            </a:r>
            <a:r>
              <a:rPr sz="2800" spc="-40" dirty="0">
                <a:solidFill>
                  <a:srgbClr val="585858"/>
                </a:solidFill>
                <a:latin typeface="Corbel"/>
                <a:cs typeface="Corbel"/>
              </a:rPr>
              <a:t> </a:t>
            </a:r>
            <a:r>
              <a:rPr sz="2800" dirty="0">
                <a:solidFill>
                  <a:srgbClr val="585858"/>
                </a:solidFill>
                <a:latin typeface="Corbel"/>
                <a:cs typeface="Corbel"/>
              </a:rPr>
              <a:t>are</a:t>
            </a:r>
            <a:r>
              <a:rPr sz="2800" spc="-45" dirty="0">
                <a:solidFill>
                  <a:srgbClr val="585858"/>
                </a:solidFill>
                <a:latin typeface="Corbel"/>
                <a:cs typeface="Corbel"/>
              </a:rPr>
              <a:t> </a:t>
            </a:r>
            <a:r>
              <a:rPr sz="2800" dirty="0">
                <a:solidFill>
                  <a:srgbClr val="585858"/>
                </a:solidFill>
                <a:latin typeface="Corbel"/>
                <a:cs typeface="Corbel"/>
              </a:rPr>
              <a:t>the</a:t>
            </a:r>
            <a:r>
              <a:rPr sz="2800" spc="-55" dirty="0">
                <a:solidFill>
                  <a:srgbClr val="585858"/>
                </a:solidFill>
                <a:latin typeface="Corbel"/>
                <a:cs typeface="Corbel"/>
              </a:rPr>
              <a:t> </a:t>
            </a:r>
            <a:r>
              <a:rPr sz="2800" dirty="0">
                <a:solidFill>
                  <a:srgbClr val="585858"/>
                </a:solidFill>
                <a:latin typeface="Corbel"/>
                <a:cs typeface="Corbel"/>
              </a:rPr>
              <a:t>foundation</a:t>
            </a:r>
            <a:r>
              <a:rPr sz="2800" spc="-35" dirty="0">
                <a:solidFill>
                  <a:srgbClr val="585858"/>
                </a:solidFill>
                <a:latin typeface="Corbel"/>
                <a:cs typeface="Corbel"/>
              </a:rPr>
              <a:t> </a:t>
            </a:r>
            <a:r>
              <a:rPr sz="2800" dirty="0">
                <a:solidFill>
                  <a:srgbClr val="585858"/>
                </a:solidFill>
                <a:latin typeface="Corbel"/>
                <a:cs typeface="Corbel"/>
              </a:rPr>
              <a:t>for</a:t>
            </a:r>
            <a:r>
              <a:rPr sz="2800" spc="-50" dirty="0">
                <a:solidFill>
                  <a:srgbClr val="585858"/>
                </a:solidFill>
                <a:latin typeface="Corbel"/>
                <a:cs typeface="Corbel"/>
              </a:rPr>
              <a:t> </a:t>
            </a:r>
            <a:r>
              <a:rPr sz="2800" dirty="0">
                <a:solidFill>
                  <a:srgbClr val="585858"/>
                </a:solidFill>
                <a:latin typeface="Corbel"/>
                <a:cs typeface="Corbel"/>
              </a:rPr>
              <a:t>all</a:t>
            </a:r>
            <a:r>
              <a:rPr sz="2800" spc="-40" dirty="0">
                <a:solidFill>
                  <a:srgbClr val="585858"/>
                </a:solidFill>
                <a:latin typeface="Corbel"/>
                <a:cs typeface="Corbel"/>
              </a:rPr>
              <a:t> </a:t>
            </a:r>
            <a:r>
              <a:rPr sz="2800" dirty="0">
                <a:solidFill>
                  <a:srgbClr val="585858"/>
                </a:solidFill>
                <a:latin typeface="Corbel"/>
                <a:cs typeface="Corbel"/>
              </a:rPr>
              <a:t>of</a:t>
            </a:r>
            <a:r>
              <a:rPr sz="2800" spc="-60" dirty="0">
                <a:solidFill>
                  <a:srgbClr val="585858"/>
                </a:solidFill>
                <a:latin typeface="Corbel"/>
                <a:cs typeface="Corbel"/>
              </a:rPr>
              <a:t> </a:t>
            </a:r>
            <a:r>
              <a:rPr sz="2800" dirty="0">
                <a:solidFill>
                  <a:srgbClr val="585858"/>
                </a:solidFill>
                <a:latin typeface="Corbel"/>
                <a:cs typeface="Corbel"/>
              </a:rPr>
              <a:t>a</a:t>
            </a:r>
            <a:r>
              <a:rPr sz="2800" spc="-40" dirty="0">
                <a:solidFill>
                  <a:srgbClr val="585858"/>
                </a:solidFill>
                <a:latin typeface="Corbel"/>
                <a:cs typeface="Corbel"/>
              </a:rPr>
              <a:t> </a:t>
            </a:r>
            <a:r>
              <a:rPr sz="2800" spc="-10" dirty="0">
                <a:solidFill>
                  <a:srgbClr val="585858"/>
                </a:solidFill>
                <a:latin typeface="Corbel"/>
                <a:cs typeface="Corbel"/>
              </a:rPr>
              <a:t>child’s </a:t>
            </a:r>
            <a:r>
              <a:rPr sz="2800" dirty="0">
                <a:solidFill>
                  <a:srgbClr val="585858"/>
                </a:solidFill>
                <a:latin typeface="Corbel"/>
                <a:cs typeface="Corbel"/>
              </a:rPr>
              <a:t>future</a:t>
            </a:r>
            <a:r>
              <a:rPr sz="2800" spc="-75" dirty="0">
                <a:solidFill>
                  <a:srgbClr val="585858"/>
                </a:solidFill>
                <a:latin typeface="Corbel"/>
                <a:cs typeface="Corbel"/>
              </a:rPr>
              <a:t> </a:t>
            </a:r>
            <a:r>
              <a:rPr sz="2800" dirty="0">
                <a:solidFill>
                  <a:srgbClr val="585858"/>
                </a:solidFill>
                <a:latin typeface="Corbel"/>
                <a:cs typeface="Corbel"/>
              </a:rPr>
              <a:t>learning,</a:t>
            </a:r>
            <a:r>
              <a:rPr sz="2800" spc="-65" dirty="0">
                <a:solidFill>
                  <a:srgbClr val="585858"/>
                </a:solidFill>
                <a:latin typeface="Corbel"/>
                <a:cs typeface="Corbel"/>
              </a:rPr>
              <a:t> </a:t>
            </a:r>
            <a:r>
              <a:rPr sz="2800" spc="-20" dirty="0">
                <a:solidFill>
                  <a:srgbClr val="585858"/>
                </a:solidFill>
                <a:latin typeface="Corbel"/>
                <a:cs typeface="Corbel"/>
              </a:rPr>
              <a:t>behavior,</a:t>
            </a:r>
            <a:r>
              <a:rPr sz="2800" spc="-65" dirty="0">
                <a:solidFill>
                  <a:srgbClr val="585858"/>
                </a:solidFill>
                <a:latin typeface="Corbel"/>
                <a:cs typeface="Corbel"/>
              </a:rPr>
              <a:t> </a:t>
            </a:r>
            <a:r>
              <a:rPr sz="2800" dirty="0">
                <a:solidFill>
                  <a:srgbClr val="585858"/>
                </a:solidFill>
                <a:latin typeface="Corbel"/>
                <a:cs typeface="Corbel"/>
              </a:rPr>
              <a:t>and</a:t>
            </a:r>
            <a:r>
              <a:rPr sz="2800" spc="-70" dirty="0">
                <a:solidFill>
                  <a:srgbClr val="585858"/>
                </a:solidFill>
                <a:latin typeface="Corbel"/>
                <a:cs typeface="Corbel"/>
              </a:rPr>
              <a:t> </a:t>
            </a:r>
            <a:r>
              <a:rPr sz="2800" spc="-10" dirty="0">
                <a:solidFill>
                  <a:srgbClr val="585858"/>
                </a:solidFill>
                <a:latin typeface="Corbel"/>
                <a:cs typeface="Corbel"/>
              </a:rPr>
              <a:t>health.”</a:t>
            </a:r>
            <a:endParaRPr sz="2800" dirty="0">
              <a:latin typeface="Corbel"/>
              <a:cs typeface="Corbel"/>
            </a:endParaRPr>
          </a:p>
          <a:p>
            <a:pPr marL="83820">
              <a:lnSpc>
                <a:spcPct val="100000"/>
              </a:lnSpc>
              <a:spcBef>
                <a:spcPts val="525"/>
              </a:spcBef>
            </a:pPr>
            <a:r>
              <a:rPr sz="2800" b="1" dirty="0">
                <a:solidFill>
                  <a:srgbClr val="585858"/>
                </a:solidFill>
                <a:latin typeface="Corbel"/>
                <a:cs typeface="Corbel"/>
              </a:rPr>
              <a:t>-</a:t>
            </a:r>
            <a:r>
              <a:rPr sz="2800" b="1" spc="-145" dirty="0">
                <a:solidFill>
                  <a:srgbClr val="585858"/>
                </a:solidFill>
                <a:latin typeface="Corbel"/>
                <a:cs typeface="Corbel"/>
              </a:rPr>
              <a:t> </a:t>
            </a:r>
            <a:r>
              <a:rPr sz="2800" b="1" spc="-30" dirty="0">
                <a:solidFill>
                  <a:srgbClr val="585858"/>
                </a:solidFill>
                <a:latin typeface="Corbel"/>
                <a:cs typeface="Corbel"/>
              </a:rPr>
              <a:t>UNICEF,</a:t>
            </a:r>
            <a:r>
              <a:rPr sz="2800" b="1" spc="-75" dirty="0">
                <a:solidFill>
                  <a:srgbClr val="585858"/>
                </a:solidFill>
                <a:latin typeface="Corbel"/>
                <a:cs typeface="Corbel"/>
              </a:rPr>
              <a:t> </a:t>
            </a:r>
            <a:r>
              <a:rPr sz="2800" b="1" spc="-10" dirty="0">
                <a:solidFill>
                  <a:srgbClr val="585858"/>
                </a:solidFill>
                <a:latin typeface="Corbel"/>
                <a:cs typeface="Corbel"/>
              </a:rPr>
              <a:t>Director</a:t>
            </a:r>
            <a:r>
              <a:rPr sz="2800" b="1" spc="-105" dirty="0">
                <a:solidFill>
                  <a:srgbClr val="585858"/>
                </a:solidFill>
                <a:latin typeface="Corbel"/>
                <a:cs typeface="Corbel"/>
              </a:rPr>
              <a:t> </a:t>
            </a:r>
            <a:r>
              <a:rPr sz="2800" b="1" dirty="0">
                <a:solidFill>
                  <a:srgbClr val="585858"/>
                </a:solidFill>
                <a:latin typeface="Corbel"/>
                <a:cs typeface="Corbel"/>
              </a:rPr>
              <a:t>Jack</a:t>
            </a:r>
            <a:r>
              <a:rPr sz="2800" b="1" spc="-45" dirty="0">
                <a:solidFill>
                  <a:srgbClr val="585858"/>
                </a:solidFill>
                <a:latin typeface="Corbel"/>
                <a:cs typeface="Corbel"/>
              </a:rPr>
              <a:t> </a:t>
            </a:r>
            <a:r>
              <a:rPr sz="2800" b="1" spc="-190" dirty="0">
                <a:solidFill>
                  <a:srgbClr val="585858"/>
                </a:solidFill>
                <a:latin typeface="Corbel"/>
                <a:cs typeface="Corbel"/>
              </a:rPr>
              <a:t>P.</a:t>
            </a:r>
            <a:r>
              <a:rPr sz="2800" b="1" spc="-60" dirty="0">
                <a:solidFill>
                  <a:srgbClr val="585858"/>
                </a:solidFill>
                <a:latin typeface="Corbel"/>
                <a:cs typeface="Corbel"/>
              </a:rPr>
              <a:t> </a:t>
            </a:r>
            <a:r>
              <a:rPr sz="2800" b="1" spc="-20" dirty="0">
                <a:solidFill>
                  <a:srgbClr val="585858"/>
                </a:solidFill>
                <a:latin typeface="Corbel"/>
                <a:cs typeface="Corbel"/>
              </a:rPr>
              <a:t>Shonkoff,</a:t>
            </a:r>
            <a:r>
              <a:rPr sz="2800" b="1" spc="-40" dirty="0">
                <a:solidFill>
                  <a:srgbClr val="585858"/>
                </a:solidFill>
                <a:latin typeface="Corbel"/>
                <a:cs typeface="Corbel"/>
              </a:rPr>
              <a:t> </a:t>
            </a:r>
            <a:r>
              <a:rPr sz="2800" b="1" spc="-10" dirty="0">
                <a:solidFill>
                  <a:srgbClr val="585858"/>
                </a:solidFill>
                <a:latin typeface="Corbel"/>
                <a:cs typeface="Corbel"/>
              </a:rPr>
              <a:t>M.D.”</a:t>
            </a:r>
            <a:endParaRPr sz="2800" b="1" dirty="0">
              <a:latin typeface="Corbel"/>
              <a:cs typeface="Corbe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1724" y="2126360"/>
            <a:ext cx="2377440" cy="1562100"/>
          </a:xfrm>
          <a:prstGeom prst="rect">
            <a:avLst/>
          </a:prstGeom>
        </p:spPr>
        <p:txBody>
          <a:bodyPr vert="horz" wrap="square" lIns="0" tIns="67310" rIns="0" bIns="0" rtlCol="0">
            <a:spAutoFit/>
          </a:bodyPr>
          <a:lstStyle/>
          <a:p>
            <a:pPr marL="12700" marR="5080">
              <a:lnSpc>
                <a:spcPct val="90000"/>
              </a:lnSpc>
              <a:spcBef>
                <a:spcPts val="530"/>
              </a:spcBef>
            </a:pPr>
            <a:r>
              <a:rPr sz="3600" spc="-40" dirty="0">
                <a:solidFill>
                  <a:srgbClr val="FFFFFF"/>
                </a:solidFill>
                <a:latin typeface="Corbel"/>
                <a:cs typeface="Corbel"/>
              </a:rPr>
              <a:t>How</a:t>
            </a:r>
            <a:r>
              <a:rPr sz="3600" spc="-145" dirty="0">
                <a:solidFill>
                  <a:srgbClr val="FFFFFF"/>
                </a:solidFill>
                <a:latin typeface="Corbel"/>
                <a:cs typeface="Corbel"/>
              </a:rPr>
              <a:t> </a:t>
            </a:r>
            <a:r>
              <a:rPr sz="3600" dirty="0">
                <a:solidFill>
                  <a:srgbClr val="FFFFFF"/>
                </a:solidFill>
                <a:latin typeface="Corbel"/>
                <a:cs typeface="Corbel"/>
              </a:rPr>
              <a:t>do</a:t>
            </a:r>
            <a:r>
              <a:rPr sz="3600" spc="-150" dirty="0">
                <a:solidFill>
                  <a:srgbClr val="FFFFFF"/>
                </a:solidFill>
                <a:latin typeface="Corbel"/>
                <a:cs typeface="Corbel"/>
              </a:rPr>
              <a:t> </a:t>
            </a:r>
            <a:r>
              <a:rPr sz="3600" spc="-25" dirty="0">
                <a:solidFill>
                  <a:srgbClr val="FFFFFF"/>
                </a:solidFill>
                <a:latin typeface="Corbel"/>
                <a:cs typeface="Corbel"/>
              </a:rPr>
              <a:t>the </a:t>
            </a:r>
            <a:r>
              <a:rPr sz="3600" spc="-10" dirty="0">
                <a:solidFill>
                  <a:srgbClr val="FFFFFF"/>
                </a:solidFill>
                <a:latin typeface="Corbel"/>
                <a:cs typeface="Corbel"/>
              </a:rPr>
              <a:t>teachers </a:t>
            </a:r>
            <a:r>
              <a:rPr sz="3600" spc="-60" dirty="0">
                <a:solidFill>
                  <a:srgbClr val="FFFFFF"/>
                </a:solidFill>
                <a:latin typeface="Corbel"/>
                <a:cs typeface="Corbel"/>
              </a:rPr>
              <a:t>support</a:t>
            </a:r>
            <a:r>
              <a:rPr sz="3600" spc="-65" dirty="0">
                <a:solidFill>
                  <a:srgbClr val="FFFFFF"/>
                </a:solidFill>
                <a:latin typeface="Corbel"/>
                <a:cs typeface="Corbel"/>
              </a:rPr>
              <a:t> </a:t>
            </a:r>
            <a:r>
              <a:rPr sz="3600" spc="-60" dirty="0">
                <a:solidFill>
                  <a:srgbClr val="FFFFFF"/>
                </a:solidFill>
                <a:latin typeface="Corbel"/>
                <a:cs typeface="Corbel"/>
              </a:rPr>
              <a:t>this?</a:t>
            </a:r>
            <a:endParaRPr sz="3600">
              <a:latin typeface="Corbel"/>
              <a:cs typeface="Corbel"/>
            </a:endParaRPr>
          </a:p>
        </p:txBody>
      </p:sp>
      <p:sp>
        <p:nvSpPr>
          <p:cNvPr id="3" name="object 3"/>
          <p:cNvSpPr txBox="1"/>
          <p:nvPr/>
        </p:nvSpPr>
        <p:spPr>
          <a:xfrm>
            <a:off x="3948429" y="807846"/>
            <a:ext cx="7039609" cy="4308872"/>
          </a:xfrm>
          <a:prstGeom prst="rect">
            <a:avLst/>
          </a:prstGeom>
        </p:spPr>
        <p:txBody>
          <a:bodyPr vert="horz" wrap="square" lIns="0" tIns="12700" rIns="0" bIns="0" rtlCol="0">
            <a:spAutoFit/>
          </a:bodyPr>
          <a:lstStyle/>
          <a:p>
            <a:pPr marL="195580" indent="-182880">
              <a:lnSpc>
                <a:spcPct val="100000"/>
              </a:lnSpc>
              <a:spcBef>
                <a:spcPts val="100"/>
              </a:spcBef>
              <a:buClr>
                <a:srgbClr val="40B9D2"/>
              </a:buClr>
              <a:buFont typeface="Wingdings 2"/>
              <a:buChar char=""/>
              <a:tabLst>
                <a:tab pos="195580" algn="l"/>
              </a:tabLst>
            </a:pPr>
            <a:r>
              <a:rPr sz="3000" dirty="0">
                <a:solidFill>
                  <a:srgbClr val="585858"/>
                </a:solidFill>
                <a:latin typeface="Twinkl" pitchFamily="2" charset="0"/>
                <a:cs typeface="Corbel"/>
              </a:rPr>
              <a:t>Playing</a:t>
            </a:r>
            <a:r>
              <a:rPr sz="3000" spc="5" dirty="0">
                <a:solidFill>
                  <a:srgbClr val="585858"/>
                </a:solidFill>
                <a:latin typeface="Twinkl" pitchFamily="2" charset="0"/>
                <a:cs typeface="Corbel"/>
              </a:rPr>
              <a:t> </a:t>
            </a:r>
            <a:r>
              <a:rPr sz="3000" dirty="0">
                <a:solidFill>
                  <a:srgbClr val="585858"/>
                </a:solidFill>
                <a:latin typeface="Twinkl" pitchFamily="2" charset="0"/>
                <a:cs typeface="Corbel"/>
              </a:rPr>
              <a:t>IS</a:t>
            </a:r>
            <a:r>
              <a:rPr sz="3000" spc="-15" dirty="0">
                <a:solidFill>
                  <a:srgbClr val="585858"/>
                </a:solidFill>
                <a:latin typeface="Twinkl" pitchFamily="2" charset="0"/>
                <a:cs typeface="Corbel"/>
              </a:rPr>
              <a:t> </a:t>
            </a:r>
            <a:r>
              <a:rPr sz="3000" spc="-10" dirty="0">
                <a:solidFill>
                  <a:srgbClr val="585858"/>
                </a:solidFill>
                <a:latin typeface="Twinkl" pitchFamily="2" charset="0"/>
                <a:cs typeface="Corbel"/>
              </a:rPr>
              <a:t>learning</a:t>
            </a:r>
            <a:endParaRPr sz="3000" dirty="0">
              <a:latin typeface="Twinkl" pitchFamily="2" charset="0"/>
              <a:cs typeface="Corbel"/>
            </a:endParaRPr>
          </a:p>
          <a:p>
            <a:pPr marL="195580" indent="-182880">
              <a:lnSpc>
                <a:spcPct val="100000"/>
              </a:lnSpc>
              <a:spcBef>
                <a:spcPts val="120"/>
              </a:spcBef>
              <a:buClr>
                <a:srgbClr val="40B9D2"/>
              </a:buClr>
              <a:buFont typeface="Wingdings 2"/>
              <a:buChar char=""/>
              <a:tabLst>
                <a:tab pos="195580" algn="l"/>
              </a:tabLst>
            </a:pPr>
            <a:r>
              <a:rPr sz="3000" dirty="0">
                <a:solidFill>
                  <a:srgbClr val="585858"/>
                </a:solidFill>
                <a:latin typeface="Twinkl" pitchFamily="2" charset="0"/>
                <a:cs typeface="Corbel"/>
              </a:rPr>
              <a:t>Might</a:t>
            </a:r>
            <a:r>
              <a:rPr sz="3000" spc="-40" dirty="0">
                <a:solidFill>
                  <a:srgbClr val="585858"/>
                </a:solidFill>
                <a:latin typeface="Twinkl" pitchFamily="2" charset="0"/>
                <a:cs typeface="Corbel"/>
              </a:rPr>
              <a:t> </a:t>
            </a:r>
            <a:r>
              <a:rPr sz="3000" dirty="0">
                <a:solidFill>
                  <a:srgbClr val="585858"/>
                </a:solidFill>
                <a:latin typeface="Twinkl" pitchFamily="2" charset="0"/>
                <a:cs typeface="Corbel"/>
              </a:rPr>
              <a:t>look</a:t>
            </a:r>
            <a:r>
              <a:rPr sz="3000" spc="-20" dirty="0">
                <a:solidFill>
                  <a:srgbClr val="585858"/>
                </a:solidFill>
                <a:latin typeface="Twinkl" pitchFamily="2" charset="0"/>
                <a:cs typeface="Corbel"/>
              </a:rPr>
              <a:t> </a:t>
            </a:r>
            <a:r>
              <a:rPr sz="3000" dirty="0">
                <a:solidFill>
                  <a:srgbClr val="585858"/>
                </a:solidFill>
                <a:latin typeface="Twinkl" pitchFamily="2" charset="0"/>
                <a:cs typeface="Corbel"/>
              </a:rPr>
              <a:t>like</a:t>
            </a:r>
            <a:r>
              <a:rPr sz="3000" spc="-20" dirty="0">
                <a:solidFill>
                  <a:srgbClr val="585858"/>
                </a:solidFill>
                <a:latin typeface="Twinkl" pitchFamily="2" charset="0"/>
                <a:cs typeface="Corbel"/>
              </a:rPr>
              <a:t> </a:t>
            </a:r>
            <a:r>
              <a:rPr sz="3000" dirty="0">
                <a:solidFill>
                  <a:srgbClr val="585858"/>
                </a:solidFill>
                <a:latin typeface="Twinkl" pitchFamily="2" charset="0"/>
                <a:cs typeface="Corbel"/>
              </a:rPr>
              <a:t>‘just</a:t>
            </a:r>
            <a:r>
              <a:rPr sz="3000" spc="-25" dirty="0">
                <a:solidFill>
                  <a:srgbClr val="585858"/>
                </a:solidFill>
                <a:latin typeface="Twinkl" pitchFamily="2" charset="0"/>
                <a:cs typeface="Corbel"/>
              </a:rPr>
              <a:t> </a:t>
            </a:r>
            <a:r>
              <a:rPr sz="3000" spc="-10" dirty="0">
                <a:solidFill>
                  <a:srgbClr val="585858"/>
                </a:solidFill>
                <a:latin typeface="Twinkl" pitchFamily="2" charset="0"/>
                <a:cs typeface="Corbel"/>
              </a:rPr>
              <a:t>playing’</a:t>
            </a:r>
            <a:endParaRPr sz="3000" dirty="0">
              <a:latin typeface="Twinkl" pitchFamily="2" charset="0"/>
              <a:cs typeface="Corbel"/>
            </a:endParaRPr>
          </a:p>
          <a:p>
            <a:pPr marL="195580" marR="350520" indent="-182880">
              <a:lnSpc>
                <a:spcPct val="70000"/>
              </a:lnSpc>
              <a:spcBef>
                <a:spcPts val="1200"/>
              </a:spcBef>
              <a:buClr>
                <a:srgbClr val="40B9D2"/>
              </a:buClr>
              <a:buFont typeface="Wingdings 2"/>
              <a:buChar char=""/>
              <a:tabLst>
                <a:tab pos="195580" algn="l"/>
              </a:tabLst>
            </a:pPr>
            <a:r>
              <a:rPr sz="3000" dirty="0">
                <a:solidFill>
                  <a:srgbClr val="585858"/>
                </a:solidFill>
                <a:latin typeface="Twinkl" pitchFamily="2" charset="0"/>
                <a:cs typeface="Corbel"/>
              </a:rPr>
              <a:t>Valuing</a:t>
            </a:r>
            <a:r>
              <a:rPr sz="3000" spc="5" dirty="0">
                <a:solidFill>
                  <a:srgbClr val="585858"/>
                </a:solidFill>
                <a:latin typeface="Twinkl" pitchFamily="2" charset="0"/>
                <a:cs typeface="Corbel"/>
              </a:rPr>
              <a:t> </a:t>
            </a:r>
            <a:r>
              <a:rPr sz="3000" dirty="0">
                <a:solidFill>
                  <a:srgbClr val="585858"/>
                </a:solidFill>
                <a:latin typeface="Twinkl" pitchFamily="2" charset="0"/>
                <a:cs typeface="Corbel"/>
              </a:rPr>
              <a:t>children</a:t>
            </a:r>
            <a:r>
              <a:rPr sz="3000" spc="-15" dirty="0">
                <a:solidFill>
                  <a:srgbClr val="585858"/>
                </a:solidFill>
                <a:latin typeface="Twinkl" pitchFamily="2" charset="0"/>
                <a:cs typeface="Corbel"/>
              </a:rPr>
              <a:t> </a:t>
            </a:r>
            <a:r>
              <a:rPr sz="3000" dirty="0">
                <a:solidFill>
                  <a:srgbClr val="585858"/>
                </a:solidFill>
                <a:latin typeface="Twinkl" pitchFamily="2" charset="0"/>
                <a:cs typeface="Corbel"/>
              </a:rPr>
              <a:t>playing</a:t>
            </a:r>
            <a:r>
              <a:rPr sz="3000" spc="-5" dirty="0">
                <a:solidFill>
                  <a:srgbClr val="585858"/>
                </a:solidFill>
                <a:latin typeface="Twinkl" pitchFamily="2" charset="0"/>
                <a:cs typeface="Corbel"/>
              </a:rPr>
              <a:t> </a:t>
            </a:r>
            <a:r>
              <a:rPr sz="3000" dirty="0">
                <a:solidFill>
                  <a:srgbClr val="585858"/>
                </a:solidFill>
                <a:latin typeface="Twinkl" pitchFamily="2" charset="0"/>
                <a:cs typeface="Corbel"/>
              </a:rPr>
              <a:t>and</a:t>
            </a:r>
            <a:r>
              <a:rPr sz="3000" spc="5" dirty="0">
                <a:solidFill>
                  <a:srgbClr val="585858"/>
                </a:solidFill>
                <a:latin typeface="Twinkl" pitchFamily="2" charset="0"/>
                <a:cs typeface="Corbel"/>
              </a:rPr>
              <a:t> </a:t>
            </a:r>
            <a:r>
              <a:rPr sz="3000" dirty="0">
                <a:solidFill>
                  <a:srgbClr val="585858"/>
                </a:solidFill>
                <a:latin typeface="Twinkl" pitchFamily="2" charset="0"/>
                <a:cs typeface="Corbel"/>
              </a:rPr>
              <a:t>extend</a:t>
            </a:r>
            <a:r>
              <a:rPr sz="3000" spc="-20" dirty="0">
                <a:solidFill>
                  <a:srgbClr val="585858"/>
                </a:solidFill>
                <a:latin typeface="Twinkl" pitchFamily="2" charset="0"/>
                <a:cs typeface="Corbel"/>
              </a:rPr>
              <a:t> upon </a:t>
            </a:r>
            <a:r>
              <a:rPr sz="3000" dirty="0">
                <a:solidFill>
                  <a:srgbClr val="585858"/>
                </a:solidFill>
                <a:latin typeface="Twinkl" pitchFamily="2" charset="0"/>
                <a:cs typeface="Corbel"/>
              </a:rPr>
              <a:t>opportunities</a:t>
            </a:r>
            <a:r>
              <a:rPr sz="3000" spc="-55" dirty="0">
                <a:solidFill>
                  <a:srgbClr val="585858"/>
                </a:solidFill>
                <a:latin typeface="Twinkl" pitchFamily="2" charset="0"/>
                <a:cs typeface="Corbel"/>
              </a:rPr>
              <a:t> </a:t>
            </a:r>
            <a:r>
              <a:rPr sz="3000" dirty="0">
                <a:solidFill>
                  <a:srgbClr val="585858"/>
                </a:solidFill>
                <a:latin typeface="Twinkl" pitchFamily="2" charset="0"/>
                <a:cs typeface="Corbel"/>
              </a:rPr>
              <a:t>–</a:t>
            </a:r>
            <a:r>
              <a:rPr sz="3000" spc="-35" dirty="0">
                <a:solidFill>
                  <a:srgbClr val="585858"/>
                </a:solidFill>
                <a:latin typeface="Twinkl" pitchFamily="2" charset="0"/>
                <a:cs typeface="Corbel"/>
              </a:rPr>
              <a:t> </a:t>
            </a:r>
            <a:r>
              <a:rPr sz="3000" dirty="0">
                <a:solidFill>
                  <a:srgbClr val="585858"/>
                </a:solidFill>
                <a:latin typeface="Twinkl" pitchFamily="2" charset="0"/>
                <a:cs typeface="Corbel"/>
              </a:rPr>
              <a:t>take</a:t>
            </a:r>
            <a:r>
              <a:rPr sz="3000" spc="-35" dirty="0">
                <a:solidFill>
                  <a:srgbClr val="585858"/>
                </a:solidFill>
                <a:latin typeface="Twinkl" pitchFamily="2" charset="0"/>
                <a:cs typeface="Corbel"/>
              </a:rPr>
              <a:t> </a:t>
            </a:r>
            <a:r>
              <a:rPr sz="3000" dirty="0">
                <a:solidFill>
                  <a:srgbClr val="585858"/>
                </a:solidFill>
                <a:latin typeface="Twinkl" pitchFamily="2" charset="0"/>
                <a:cs typeface="Corbel"/>
              </a:rPr>
              <a:t>their</a:t>
            </a:r>
            <a:r>
              <a:rPr sz="3000" spc="-40" dirty="0">
                <a:solidFill>
                  <a:srgbClr val="585858"/>
                </a:solidFill>
                <a:latin typeface="Twinkl" pitchFamily="2" charset="0"/>
                <a:cs typeface="Corbel"/>
              </a:rPr>
              <a:t> </a:t>
            </a:r>
            <a:r>
              <a:rPr sz="3000" spc="-20" dirty="0">
                <a:solidFill>
                  <a:srgbClr val="585858"/>
                </a:solidFill>
                <a:latin typeface="Twinkl" pitchFamily="2" charset="0"/>
                <a:cs typeface="Corbel"/>
              </a:rPr>
              <a:t>lead</a:t>
            </a:r>
            <a:endParaRPr sz="3000" dirty="0">
              <a:latin typeface="Twinkl" pitchFamily="2" charset="0"/>
              <a:cs typeface="Corbel"/>
            </a:endParaRPr>
          </a:p>
          <a:p>
            <a:pPr marL="195580" indent="-182880">
              <a:lnSpc>
                <a:spcPts val="3060"/>
              </a:lnSpc>
              <a:spcBef>
                <a:spcPts val="125"/>
              </a:spcBef>
              <a:buClr>
                <a:srgbClr val="40B9D2"/>
              </a:buClr>
              <a:buFont typeface="Wingdings 2"/>
              <a:buChar char=""/>
              <a:tabLst>
                <a:tab pos="195580" algn="l"/>
              </a:tabLst>
            </a:pPr>
            <a:r>
              <a:rPr sz="3000" dirty="0">
                <a:solidFill>
                  <a:srgbClr val="585858"/>
                </a:solidFill>
                <a:latin typeface="Twinkl" pitchFamily="2" charset="0"/>
                <a:cs typeface="Corbel"/>
              </a:rPr>
              <a:t>The</a:t>
            </a:r>
            <a:r>
              <a:rPr sz="3000" spc="-25" dirty="0">
                <a:solidFill>
                  <a:srgbClr val="585858"/>
                </a:solidFill>
                <a:latin typeface="Twinkl" pitchFamily="2" charset="0"/>
                <a:cs typeface="Corbel"/>
              </a:rPr>
              <a:t> </a:t>
            </a:r>
            <a:r>
              <a:rPr sz="3000" dirty="0">
                <a:solidFill>
                  <a:srgbClr val="585858"/>
                </a:solidFill>
                <a:latin typeface="Twinkl" pitchFamily="2" charset="0"/>
                <a:cs typeface="Corbel"/>
              </a:rPr>
              <a:t>environment is</a:t>
            </a:r>
            <a:r>
              <a:rPr sz="3000" spc="-10" dirty="0">
                <a:solidFill>
                  <a:srgbClr val="585858"/>
                </a:solidFill>
                <a:latin typeface="Twinkl" pitchFamily="2" charset="0"/>
                <a:cs typeface="Corbel"/>
              </a:rPr>
              <a:t> </a:t>
            </a:r>
            <a:r>
              <a:rPr sz="3000" dirty="0">
                <a:solidFill>
                  <a:srgbClr val="585858"/>
                </a:solidFill>
                <a:latin typeface="Twinkl" pitchFamily="2" charset="0"/>
                <a:cs typeface="Corbel"/>
              </a:rPr>
              <a:t>carefully</a:t>
            </a:r>
            <a:r>
              <a:rPr sz="3000" spc="-25" dirty="0">
                <a:solidFill>
                  <a:srgbClr val="585858"/>
                </a:solidFill>
                <a:latin typeface="Twinkl" pitchFamily="2" charset="0"/>
                <a:cs typeface="Corbel"/>
              </a:rPr>
              <a:t> </a:t>
            </a:r>
            <a:r>
              <a:rPr sz="3000" dirty="0">
                <a:solidFill>
                  <a:srgbClr val="585858"/>
                </a:solidFill>
                <a:latin typeface="Twinkl" pitchFamily="2" charset="0"/>
                <a:cs typeface="Corbel"/>
              </a:rPr>
              <a:t>planned</a:t>
            </a:r>
            <a:r>
              <a:rPr sz="3000" spc="5" dirty="0">
                <a:solidFill>
                  <a:srgbClr val="585858"/>
                </a:solidFill>
                <a:latin typeface="Twinkl" pitchFamily="2" charset="0"/>
                <a:cs typeface="Corbel"/>
              </a:rPr>
              <a:t> </a:t>
            </a:r>
            <a:r>
              <a:rPr sz="3000" spc="-25" dirty="0">
                <a:solidFill>
                  <a:srgbClr val="585858"/>
                </a:solidFill>
                <a:latin typeface="Twinkl" pitchFamily="2" charset="0"/>
                <a:cs typeface="Corbel"/>
              </a:rPr>
              <a:t>to</a:t>
            </a:r>
            <a:endParaRPr sz="3000" dirty="0">
              <a:latin typeface="Twinkl" pitchFamily="2" charset="0"/>
              <a:cs typeface="Corbel"/>
            </a:endParaRPr>
          </a:p>
          <a:p>
            <a:pPr marL="195580">
              <a:lnSpc>
                <a:spcPts val="3060"/>
              </a:lnSpc>
            </a:pPr>
            <a:r>
              <a:rPr sz="3000" dirty="0">
                <a:solidFill>
                  <a:srgbClr val="585858"/>
                </a:solidFill>
                <a:latin typeface="Twinkl" pitchFamily="2" charset="0"/>
                <a:cs typeface="Corbel"/>
              </a:rPr>
              <a:t>develop</a:t>
            </a:r>
            <a:r>
              <a:rPr sz="3000" spc="-65" dirty="0">
                <a:solidFill>
                  <a:srgbClr val="585858"/>
                </a:solidFill>
                <a:latin typeface="Twinkl" pitchFamily="2" charset="0"/>
                <a:cs typeface="Corbel"/>
              </a:rPr>
              <a:t> </a:t>
            </a:r>
            <a:r>
              <a:rPr sz="3000" dirty="0">
                <a:solidFill>
                  <a:srgbClr val="585858"/>
                </a:solidFill>
                <a:latin typeface="Twinkl" pitchFamily="2" charset="0"/>
                <a:cs typeface="Corbel"/>
              </a:rPr>
              <a:t>children’s</a:t>
            </a:r>
            <a:r>
              <a:rPr sz="3000" spc="-65" dirty="0">
                <a:solidFill>
                  <a:srgbClr val="585858"/>
                </a:solidFill>
                <a:latin typeface="Twinkl" pitchFamily="2" charset="0"/>
                <a:cs typeface="Corbel"/>
              </a:rPr>
              <a:t> </a:t>
            </a:r>
            <a:r>
              <a:rPr sz="3000" spc="-10" dirty="0">
                <a:solidFill>
                  <a:srgbClr val="585858"/>
                </a:solidFill>
                <a:latin typeface="Twinkl" pitchFamily="2" charset="0"/>
                <a:cs typeface="Corbel"/>
              </a:rPr>
              <a:t>progress</a:t>
            </a:r>
            <a:endParaRPr sz="3000" dirty="0">
              <a:latin typeface="Twinkl" pitchFamily="2" charset="0"/>
              <a:cs typeface="Corbel"/>
            </a:endParaRPr>
          </a:p>
          <a:p>
            <a:pPr marL="195580" indent="-182880">
              <a:lnSpc>
                <a:spcPct val="100000"/>
              </a:lnSpc>
              <a:spcBef>
                <a:spcPts val="120"/>
              </a:spcBef>
              <a:buClr>
                <a:srgbClr val="40B9D2"/>
              </a:buClr>
              <a:buFont typeface="Wingdings 2"/>
              <a:buChar char=""/>
              <a:tabLst>
                <a:tab pos="195580" algn="l"/>
              </a:tabLst>
            </a:pPr>
            <a:r>
              <a:rPr sz="3000" dirty="0">
                <a:solidFill>
                  <a:srgbClr val="585858"/>
                </a:solidFill>
                <a:latin typeface="Twinkl" pitchFamily="2" charset="0"/>
                <a:cs typeface="Corbel"/>
              </a:rPr>
              <a:t>Challenging</a:t>
            </a:r>
            <a:r>
              <a:rPr sz="3000" spc="-10" dirty="0">
                <a:solidFill>
                  <a:srgbClr val="585858"/>
                </a:solidFill>
                <a:latin typeface="Twinkl" pitchFamily="2" charset="0"/>
                <a:cs typeface="Corbel"/>
              </a:rPr>
              <a:t> </a:t>
            </a:r>
            <a:r>
              <a:rPr sz="3000" dirty="0">
                <a:solidFill>
                  <a:srgbClr val="585858"/>
                </a:solidFill>
                <a:latin typeface="Twinkl" pitchFamily="2" charset="0"/>
                <a:cs typeface="Corbel"/>
              </a:rPr>
              <a:t>activities</a:t>
            </a:r>
            <a:r>
              <a:rPr sz="3000" spc="-20" dirty="0">
                <a:solidFill>
                  <a:srgbClr val="585858"/>
                </a:solidFill>
                <a:latin typeface="Twinkl" pitchFamily="2" charset="0"/>
                <a:cs typeface="Corbel"/>
              </a:rPr>
              <a:t> </a:t>
            </a:r>
            <a:r>
              <a:rPr sz="3000" dirty="0">
                <a:solidFill>
                  <a:srgbClr val="585858"/>
                </a:solidFill>
                <a:latin typeface="Twinkl" pitchFamily="2" charset="0"/>
                <a:cs typeface="Corbel"/>
              </a:rPr>
              <a:t>to</a:t>
            </a:r>
            <a:r>
              <a:rPr sz="3000" spc="-15" dirty="0">
                <a:solidFill>
                  <a:srgbClr val="585858"/>
                </a:solidFill>
                <a:latin typeface="Twinkl" pitchFamily="2" charset="0"/>
                <a:cs typeface="Corbel"/>
              </a:rPr>
              <a:t> </a:t>
            </a:r>
            <a:r>
              <a:rPr sz="3000" dirty="0">
                <a:solidFill>
                  <a:srgbClr val="585858"/>
                </a:solidFill>
                <a:latin typeface="Twinkl" pitchFamily="2" charset="0"/>
                <a:cs typeface="Corbel"/>
              </a:rPr>
              <a:t>support</a:t>
            </a:r>
            <a:r>
              <a:rPr sz="3000" spc="-30" dirty="0">
                <a:solidFill>
                  <a:srgbClr val="585858"/>
                </a:solidFill>
                <a:latin typeface="Twinkl" pitchFamily="2" charset="0"/>
                <a:cs typeface="Corbel"/>
              </a:rPr>
              <a:t> </a:t>
            </a:r>
            <a:r>
              <a:rPr sz="3000" spc="-10" dirty="0">
                <a:solidFill>
                  <a:srgbClr val="585858"/>
                </a:solidFill>
                <a:latin typeface="Twinkl" pitchFamily="2" charset="0"/>
                <a:cs typeface="Corbel"/>
              </a:rPr>
              <a:t>learning</a:t>
            </a:r>
            <a:endParaRPr sz="3000" dirty="0">
              <a:latin typeface="Twinkl" pitchFamily="2" charset="0"/>
              <a:cs typeface="Corbel"/>
            </a:endParaRPr>
          </a:p>
          <a:p>
            <a:pPr marL="195580" marR="5080" indent="-182880">
              <a:lnSpc>
                <a:spcPct val="70000"/>
              </a:lnSpc>
              <a:spcBef>
                <a:spcPts val="1200"/>
              </a:spcBef>
              <a:buClr>
                <a:srgbClr val="40B9D2"/>
              </a:buClr>
              <a:buFont typeface="Wingdings 2"/>
              <a:buChar char=""/>
              <a:tabLst>
                <a:tab pos="195580" algn="l"/>
              </a:tabLst>
            </a:pPr>
            <a:r>
              <a:rPr sz="3000" dirty="0">
                <a:solidFill>
                  <a:srgbClr val="585858"/>
                </a:solidFill>
                <a:latin typeface="Twinkl" pitchFamily="2" charset="0"/>
                <a:cs typeface="Corbel"/>
              </a:rPr>
              <a:t>Careful</a:t>
            </a:r>
            <a:r>
              <a:rPr sz="3000" spc="-30" dirty="0">
                <a:solidFill>
                  <a:srgbClr val="585858"/>
                </a:solidFill>
                <a:latin typeface="Twinkl" pitchFamily="2" charset="0"/>
                <a:cs typeface="Corbel"/>
              </a:rPr>
              <a:t> </a:t>
            </a:r>
            <a:r>
              <a:rPr sz="3000" dirty="0">
                <a:solidFill>
                  <a:srgbClr val="585858"/>
                </a:solidFill>
                <a:latin typeface="Twinkl" pitchFamily="2" charset="0"/>
                <a:cs typeface="Corbel"/>
              </a:rPr>
              <a:t>balance</a:t>
            </a:r>
            <a:r>
              <a:rPr sz="3000" spc="5" dirty="0">
                <a:solidFill>
                  <a:srgbClr val="585858"/>
                </a:solidFill>
                <a:latin typeface="Twinkl" pitchFamily="2" charset="0"/>
                <a:cs typeface="Corbel"/>
              </a:rPr>
              <a:t> </a:t>
            </a:r>
            <a:r>
              <a:rPr sz="3000" dirty="0">
                <a:solidFill>
                  <a:srgbClr val="585858"/>
                </a:solidFill>
                <a:latin typeface="Twinkl" pitchFamily="2" charset="0"/>
                <a:cs typeface="Corbel"/>
              </a:rPr>
              <a:t>between</a:t>
            </a:r>
            <a:r>
              <a:rPr sz="3000" spc="-20" dirty="0">
                <a:solidFill>
                  <a:srgbClr val="585858"/>
                </a:solidFill>
                <a:latin typeface="Twinkl" pitchFamily="2" charset="0"/>
                <a:cs typeface="Corbel"/>
              </a:rPr>
              <a:t> </a:t>
            </a:r>
            <a:r>
              <a:rPr sz="3000" dirty="0">
                <a:solidFill>
                  <a:srgbClr val="585858"/>
                </a:solidFill>
                <a:latin typeface="Twinkl" pitchFamily="2" charset="0"/>
                <a:cs typeface="Corbel"/>
              </a:rPr>
              <a:t>adult</a:t>
            </a:r>
            <a:r>
              <a:rPr sz="3000" spc="-10" dirty="0">
                <a:solidFill>
                  <a:srgbClr val="585858"/>
                </a:solidFill>
                <a:latin typeface="Twinkl" pitchFamily="2" charset="0"/>
                <a:cs typeface="Corbel"/>
              </a:rPr>
              <a:t> </a:t>
            </a:r>
            <a:r>
              <a:rPr sz="3000" dirty="0">
                <a:solidFill>
                  <a:srgbClr val="585858"/>
                </a:solidFill>
                <a:latin typeface="Twinkl" pitchFamily="2" charset="0"/>
                <a:cs typeface="Corbel"/>
              </a:rPr>
              <a:t>and</a:t>
            </a:r>
            <a:r>
              <a:rPr sz="3000" spc="5" dirty="0">
                <a:solidFill>
                  <a:srgbClr val="585858"/>
                </a:solidFill>
                <a:latin typeface="Twinkl" pitchFamily="2" charset="0"/>
                <a:cs typeface="Corbel"/>
              </a:rPr>
              <a:t> </a:t>
            </a:r>
            <a:r>
              <a:rPr sz="3000" dirty="0">
                <a:solidFill>
                  <a:srgbClr val="585858"/>
                </a:solidFill>
                <a:latin typeface="Twinkl" pitchFamily="2" charset="0"/>
                <a:cs typeface="Corbel"/>
              </a:rPr>
              <a:t>child </a:t>
            </a:r>
            <a:r>
              <a:rPr sz="3000" spc="-25" dirty="0">
                <a:solidFill>
                  <a:srgbClr val="585858"/>
                </a:solidFill>
                <a:latin typeface="Twinkl" pitchFamily="2" charset="0"/>
                <a:cs typeface="Corbel"/>
              </a:rPr>
              <a:t>led </a:t>
            </a:r>
            <a:r>
              <a:rPr sz="3000" spc="-10" dirty="0">
                <a:solidFill>
                  <a:srgbClr val="585858"/>
                </a:solidFill>
                <a:latin typeface="Twinkl" pitchFamily="2" charset="0"/>
                <a:cs typeface="Corbel"/>
              </a:rPr>
              <a:t>learning</a:t>
            </a:r>
            <a:endParaRPr sz="3000" dirty="0">
              <a:latin typeface="Twinkl" pitchFamily="2" charset="0"/>
              <a:cs typeface="Corbel"/>
            </a:endParaRPr>
          </a:p>
        </p:txBody>
      </p:sp>
      <p:sp>
        <p:nvSpPr>
          <p:cNvPr id="4" name="object 4"/>
          <p:cNvSpPr txBox="1"/>
          <p:nvPr/>
        </p:nvSpPr>
        <p:spPr>
          <a:xfrm>
            <a:off x="3948429" y="5076190"/>
            <a:ext cx="6040755" cy="813043"/>
          </a:xfrm>
          <a:prstGeom prst="rect">
            <a:avLst/>
          </a:prstGeom>
        </p:spPr>
        <p:txBody>
          <a:bodyPr vert="horz" wrap="square" lIns="0" tIns="149860" rIns="0" bIns="0" rtlCol="0">
            <a:spAutoFit/>
          </a:bodyPr>
          <a:lstStyle/>
          <a:p>
            <a:pPr marL="195580" marR="5080" indent="-182880">
              <a:lnSpc>
                <a:spcPct val="70000"/>
              </a:lnSpc>
              <a:spcBef>
                <a:spcPts val="1180"/>
              </a:spcBef>
              <a:buClr>
                <a:srgbClr val="40B9D2"/>
              </a:buClr>
              <a:buFont typeface="Wingdings 2"/>
              <a:buChar char=""/>
              <a:tabLst>
                <a:tab pos="195580" algn="l"/>
              </a:tabLst>
            </a:pPr>
            <a:r>
              <a:rPr sz="3000" dirty="0">
                <a:solidFill>
                  <a:srgbClr val="585858"/>
                </a:solidFill>
                <a:latin typeface="Twinkl" pitchFamily="2" charset="0"/>
                <a:cs typeface="Corbel"/>
              </a:rPr>
              <a:t>Opportunities</a:t>
            </a:r>
            <a:r>
              <a:rPr sz="3000" spc="-45" dirty="0">
                <a:solidFill>
                  <a:srgbClr val="585858"/>
                </a:solidFill>
                <a:latin typeface="Twinkl" pitchFamily="2" charset="0"/>
                <a:cs typeface="Corbel"/>
              </a:rPr>
              <a:t> </a:t>
            </a:r>
            <a:r>
              <a:rPr sz="3000" dirty="0">
                <a:solidFill>
                  <a:srgbClr val="585858"/>
                </a:solidFill>
                <a:latin typeface="Twinkl" pitchFamily="2" charset="0"/>
                <a:cs typeface="Corbel"/>
              </a:rPr>
              <a:t>for</a:t>
            </a:r>
            <a:r>
              <a:rPr sz="3000" spc="-25" dirty="0">
                <a:solidFill>
                  <a:srgbClr val="585858"/>
                </a:solidFill>
                <a:latin typeface="Twinkl" pitchFamily="2" charset="0"/>
                <a:cs typeface="Corbel"/>
              </a:rPr>
              <a:t> </a:t>
            </a:r>
            <a:r>
              <a:rPr sz="3000" dirty="0">
                <a:solidFill>
                  <a:srgbClr val="585858"/>
                </a:solidFill>
                <a:latin typeface="Twinkl" pitchFamily="2" charset="0"/>
                <a:cs typeface="Corbel"/>
              </a:rPr>
              <a:t>play</a:t>
            </a:r>
            <a:r>
              <a:rPr sz="3000" spc="-5" dirty="0">
                <a:solidFill>
                  <a:srgbClr val="585858"/>
                </a:solidFill>
                <a:latin typeface="Twinkl" pitchFamily="2" charset="0"/>
                <a:cs typeface="Corbel"/>
              </a:rPr>
              <a:t> </a:t>
            </a:r>
            <a:r>
              <a:rPr sz="3000" dirty="0">
                <a:solidFill>
                  <a:srgbClr val="585858"/>
                </a:solidFill>
                <a:latin typeface="Twinkl" pitchFamily="2" charset="0"/>
                <a:cs typeface="Corbel"/>
              </a:rPr>
              <a:t>based</a:t>
            </a:r>
            <a:r>
              <a:rPr sz="3000" spc="5" dirty="0">
                <a:solidFill>
                  <a:srgbClr val="585858"/>
                </a:solidFill>
                <a:latin typeface="Twinkl" pitchFamily="2" charset="0"/>
                <a:cs typeface="Corbel"/>
              </a:rPr>
              <a:t> </a:t>
            </a:r>
            <a:r>
              <a:rPr sz="3000" spc="-10" dirty="0">
                <a:solidFill>
                  <a:srgbClr val="585858"/>
                </a:solidFill>
                <a:latin typeface="Twinkl" pitchFamily="2" charset="0"/>
                <a:cs typeface="Corbel"/>
              </a:rPr>
              <a:t>learning </a:t>
            </a:r>
            <a:r>
              <a:rPr sz="3000" dirty="0">
                <a:solidFill>
                  <a:srgbClr val="585858"/>
                </a:solidFill>
                <a:latin typeface="Twinkl" pitchFamily="2" charset="0"/>
                <a:cs typeface="Corbel"/>
              </a:rPr>
              <a:t>continues</a:t>
            </a:r>
            <a:r>
              <a:rPr sz="3000" spc="-20" dirty="0">
                <a:solidFill>
                  <a:srgbClr val="585858"/>
                </a:solidFill>
                <a:latin typeface="Twinkl" pitchFamily="2" charset="0"/>
                <a:cs typeface="Corbel"/>
              </a:rPr>
              <a:t> </a:t>
            </a:r>
            <a:r>
              <a:rPr sz="3000" dirty="0">
                <a:solidFill>
                  <a:srgbClr val="585858"/>
                </a:solidFill>
                <a:latin typeface="Twinkl" pitchFamily="2" charset="0"/>
                <a:cs typeface="Corbel"/>
              </a:rPr>
              <a:t>into</a:t>
            </a:r>
            <a:r>
              <a:rPr sz="3000" spc="-15" dirty="0">
                <a:solidFill>
                  <a:srgbClr val="585858"/>
                </a:solidFill>
                <a:latin typeface="Twinkl" pitchFamily="2" charset="0"/>
                <a:cs typeface="Corbel"/>
              </a:rPr>
              <a:t> </a:t>
            </a:r>
            <a:r>
              <a:rPr sz="3000" spc="-25" dirty="0">
                <a:solidFill>
                  <a:srgbClr val="585858"/>
                </a:solidFill>
                <a:latin typeface="Twinkl" pitchFamily="2" charset="0"/>
                <a:cs typeface="Corbel"/>
              </a:rPr>
              <a:t>KS1</a:t>
            </a:r>
            <a:endParaRPr sz="3000" dirty="0">
              <a:latin typeface="Twinkl" pitchFamily="2" charset="0"/>
              <a:cs typeface="Corbel"/>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27083"/>
          <a:stretch/>
        </p:blipFill>
        <p:spPr>
          <a:xfrm>
            <a:off x="0" y="4191000"/>
            <a:ext cx="3762103" cy="20574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1724" y="2587574"/>
            <a:ext cx="2733040" cy="1065805"/>
          </a:xfrm>
          <a:prstGeom prst="rect">
            <a:avLst/>
          </a:prstGeom>
        </p:spPr>
        <p:txBody>
          <a:bodyPr vert="horz" wrap="square" lIns="0" tIns="67945" rIns="0" bIns="0" rtlCol="0">
            <a:spAutoFit/>
          </a:bodyPr>
          <a:lstStyle/>
          <a:p>
            <a:pPr marL="12700" marR="5080">
              <a:lnSpc>
                <a:spcPct val="90000"/>
              </a:lnSpc>
              <a:spcBef>
                <a:spcPts val="535"/>
              </a:spcBef>
            </a:pPr>
            <a:r>
              <a:rPr sz="3600" spc="-55" dirty="0">
                <a:solidFill>
                  <a:srgbClr val="FFFFFF"/>
                </a:solidFill>
                <a:latin typeface="Corbel"/>
                <a:cs typeface="Corbel"/>
              </a:rPr>
              <a:t>What</a:t>
            </a:r>
            <a:r>
              <a:rPr sz="3600" spc="-105" dirty="0">
                <a:solidFill>
                  <a:srgbClr val="FFFFFF"/>
                </a:solidFill>
                <a:latin typeface="Corbel"/>
                <a:cs typeface="Corbel"/>
              </a:rPr>
              <a:t> </a:t>
            </a:r>
            <a:r>
              <a:rPr sz="3600" spc="-55" dirty="0">
                <a:solidFill>
                  <a:srgbClr val="FFFFFF"/>
                </a:solidFill>
                <a:latin typeface="Corbel"/>
                <a:cs typeface="Corbel"/>
              </a:rPr>
              <a:t>does</a:t>
            </a:r>
            <a:r>
              <a:rPr sz="3600" spc="-95" dirty="0">
                <a:solidFill>
                  <a:srgbClr val="FFFFFF"/>
                </a:solidFill>
                <a:latin typeface="Corbel"/>
                <a:cs typeface="Corbel"/>
              </a:rPr>
              <a:t> </a:t>
            </a:r>
            <a:r>
              <a:rPr sz="3600" spc="-50" dirty="0">
                <a:solidFill>
                  <a:srgbClr val="FFFFFF"/>
                </a:solidFill>
                <a:latin typeface="Corbel"/>
                <a:cs typeface="Corbel"/>
              </a:rPr>
              <a:t>this </a:t>
            </a:r>
            <a:r>
              <a:rPr sz="3600" spc="-35" dirty="0">
                <a:solidFill>
                  <a:srgbClr val="FFFFFF"/>
                </a:solidFill>
                <a:latin typeface="Corbel"/>
                <a:cs typeface="Corbel"/>
              </a:rPr>
              <a:t>look</a:t>
            </a:r>
            <a:r>
              <a:rPr sz="3600" spc="-110" dirty="0">
                <a:solidFill>
                  <a:srgbClr val="FFFFFF"/>
                </a:solidFill>
                <a:latin typeface="Corbel"/>
                <a:cs typeface="Corbel"/>
              </a:rPr>
              <a:t> </a:t>
            </a:r>
            <a:r>
              <a:rPr sz="3600" spc="-70" dirty="0" smtClean="0">
                <a:solidFill>
                  <a:srgbClr val="FFFFFF"/>
                </a:solidFill>
                <a:latin typeface="Corbel"/>
                <a:cs typeface="Corbel"/>
              </a:rPr>
              <a:t>like</a:t>
            </a:r>
            <a:r>
              <a:rPr sz="3600" spc="-10" dirty="0" smtClean="0">
                <a:solidFill>
                  <a:srgbClr val="FFFFFF"/>
                </a:solidFill>
                <a:latin typeface="Corbel"/>
                <a:cs typeface="Corbel"/>
              </a:rPr>
              <a:t>?</a:t>
            </a:r>
            <a:endParaRPr sz="3600" dirty="0">
              <a:latin typeface="Corbel"/>
              <a:cs typeface="Corbel"/>
            </a:endParaRPr>
          </a:p>
        </p:txBody>
      </p:sp>
      <p:sp>
        <p:nvSpPr>
          <p:cNvPr id="3" name="object 3"/>
          <p:cNvSpPr txBox="1"/>
          <p:nvPr/>
        </p:nvSpPr>
        <p:spPr>
          <a:xfrm>
            <a:off x="3786885" y="695325"/>
            <a:ext cx="7202805" cy="3605529"/>
          </a:xfrm>
          <a:prstGeom prst="rect">
            <a:avLst/>
          </a:prstGeom>
        </p:spPr>
        <p:txBody>
          <a:bodyPr vert="horz" wrap="square" lIns="0" tIns="67945" rIns="0" bIns="0" rtlCol="0">
            <a:spAutoFit/>
          </a:bodyPr>
          <a:lstStyle/>
          <a:p>
            <a:pPr marL="194945" marR="551180" indent="-182880">
              <a:lnSpc>
                <a:spcPts val="3460"/>
              </a:lnSpc>
              <a:spcBef>
                <a:spcPts val="535"/>
              </a:spcBef>
              <a:buClr>
                <a:srgbClr val="40B9D2"/>
              </a:buClr>
              <a:buFont typeface="Wingdings 2"/>
              <a:buChar char=""/>
              <a:tabLst>
                <a:tab pos="195580" algn="l"/>
              </a:tabLst>
            </a:pPr>
            <a:r>
              <a:rPr sz="3200" dirty="0">
                <a:solidFill>
                  <a:srgbClr val="585858"/>
                </a:solidFill>
                <a:latin typeface="Corbel"/>
                <a:cs typeface="Corbel"/>
              </a:rPr>
              <a:t>Structured</a:t>
            </a:r>
            <a:r>
              <a:rPr sz="3200" spc="-15" dirty="0">
                <a:solidFill>
                  <a:srgbClr val="585858"/>
                </a:solidFill>
                <a:latin typeface="Corbel"/>
                <a:cs typeface="Corbel"/>
              </a:rPr>
              <a:t> </a:t>
            </a:r>
            <a:r>
              <a:rPr sz="3200" dirty="0">
                <a:solidFill>
                  <a:srgbClr val="585858"/>
                </a:solidFill>
                <a:latin typeface="Corbel"/>
                <a:cs typeface="Corbel"/>
              </a:rPr>
              <a:t>routines</a:t>
            </a:r>
            <a:r>
              <a:rPr sz="3200" spc="-10" dirty="0">
                <a:solidFill>
                  <a:srgbClr val="585858"/>
                </a:solidFill>
                <a:latin typeface="Corbel"/>
                <a:cs typeface="Corbel"/>
              </a:rPr>
              <a:t> </a:t>
            </a:r>
            <a:r>
              <a:rPr sz="3200" dirty="0">
                <a:solidFill>
                  <a:srgbClr val="585858"/>
                </a:solidFill>
                <a:latin typeface="Corbel"/>
                <a:cs typeface="Corbel"/>
              </a:rPr>
              <a:t>–</a:t>
            </a:r>
            <a:r>
              <a:rPr sz="3200" spc="-25" dirty="0">
                <a:solidFill>
                  <a:srgbClr val="585858"/>
                </a:solidFill>
                <a:latin typeface="Corbel"/>
                <a:cs typeface="Corbel"/>
              </a:rPr>
              <a:t> </a:t>
            </a:r>
            <a:r>
              <a:rPr sz="3200" dirty="0">
                <a:solidFill>
                  <a:srgbClr val="585858"/>
                </a:solidFill>
                <a:latin typeface="Corbel"/>
                <a:cs typeface="Corbel"/>
              </a:rPr>
              <a:t>visual</a:t>
            </a:r>
            <a:r>
              <a:rPr sz="3200" spc="-30" dirty="0">
                <a:solidFill>
                  <a:srgbClr val="585858"/>
                </a:solidFill>
                <a:latin typeface="Corbel"/>
                <a:cs typeface="Corbel"/>
              </a:rPr>
              <a:t> </a:t>
            </a:r>
            <a:r>
              <a:rPr sz="3200" spc="-10" dirty="0">
                <a:solidFill>
                  <a:srgbClr val="585858"/>
                </a:solidFill>
                <a:latin typeface="Corbel"/>
                <a:cs typeface="Corbel"/>
              </a:rPr>
              <a:t>timetables </a:t>
            </a:r>
            <a:r>
              <a:rPr sz="3200" dirty="0">
                <a:solidFill>
                  <a:srgbClr val="585858"/>
                </a:solidFill>
                <a:latin typeface="Corbel"/>
                <a:cs typeface="Corbel"/>
              </a:rPr>
              <a:t>used</a:t>
            </a:r>
            <a:r>
              <a:rPr sz="3200" spc="-35" dirty="0">
                <a:solidFill>
                  <a:srgbClr val="585858"/>
                </a:solidFill>
                <a:latin typeface="Corbel"/>
                <a:cs typeface="Corbel"/>
              </a:rPr>
              <a:t> </a:t>
            </a:r>
            <a:r>
              <a:rPr sz="3200" dirty="0">
                <a:solidFill>
                  <a:srgbClr val="585858"/>
                </a:solidFill>
                <a:latin typeface="Corbel"/>
                <a:cs typeface="Corbel"/>
              </a:rPr>
              <a:t>to</a:t>
            </a:r>
            <a:r>
              <a:rPr sz="3200" spc="-10" dirty="0">
                <a:solidFill>
                  <a:srgbClr val="585858"/>
                </a:solidFill>
                <a:latin typeface="Corbel"/>
                <a:cs typeface="Corbel"/>
              </a:rPr>
              <a:t> </a:t>
            </a:r>
            <a:r>
              <a:rPr sz="3200" dirty="0">
                <a:solidFill>
                  <a:srgbClr val="585858"/>
                </a:solidFill>
                <a:latin typeface="Corbel"/>
                <a:cs typeface="Corbel"/>
              </a:rPr>
              <a:t>support</a:t>
            </a:r>
            <a:r>
              <a:rPr sz="3200" spc="-10" dirty="0">
                <a:solidFill>
                  <a:srgbClr val="585858"/>
                </a:solidFill>
                <a:latin typeface="Corbel"/>
                <a:cs typeface="Corbel"/>
              </a:rPr>
              <a:t> </a:t>
            </a:r>
            <a:r>
              <a:rPr sz="3200" dirty="0">
                <a:solidFill>
                  <a:srgbClr val="585858"/>
                </a:solidFill>
                <a:latin typeface="Corbel"/>
                <a:cs typeface="Corbel"/>
              </a:rPr>
              <a:t>all</a:t>
            </a:r>
            <a:r>
              <a:rPr sz="3200" spc="-30" dirty="0">
                <a:solidFill>
                  <a:srgbClr val="585858"/>
                </a:solidFill>
                <a:latin typeface="Corbel"/>
                <a:cs typeface="Corbel"/>
              </a:rPr>
              <a:t> </a:t>
            </a:r>
            <a:r>
              <a:rPr sz="3200" spc="-10" dirty="0">
                <a:solidFill>
                  <a:srgbClr val="585858"/>
                </a:solidFill>
                <a:latin typeface="Corbel"/>
                <a:cs typeface="Corbel"/>
              </a:rPr>
              <a:t>learners.</a:t>
            </a:r>
            <a:endParaRPr sz="3200">
              <a:latin typeface="Corbel"/>
              <a:cs typeface="Corbel"/>
            </a:endParaRPr>
          </a:p>
          <a:p>
            <a:pPr marL="195580" indent="-182880">
              <a:lnSpc>
                <a:spcPct val="100000"/>
              </a:lnSpc>
              <a:spcBef>
                <a:spcPts val="760"/>
              </a:spcBef>
              <a:buClr>
                <a:srgbClr val="40B9D2"/>
              </a:buClr>
              <a:buFont typeface="Wingdings 2"/>
              <a:buChar char=""/>
              <a:tabLst>
                <a:tab pos="195580" algn="l"/>
              </a:tabLst>
            </a:pPr>
            <a:r>
              <a:rPr sz="3200" dirty="0">
                <a:solidFill>
                  <a:srgbClr val="585858"/>
                </a:solidFill>
                <a:latin typeface="Corbel"/>
                <a:cs typeface="Corbel"/>
              </a:rPr>
              <a:t>Time</a:t>
            </a:r>
            <a:r>
              <a:rPr sz="3200" spc="-30" dirty="0">
                <a:solidFill>
                  <a:srgbClr val="585858"/>
                </a:solidFill>
                <a:latin typeface="Corbel"/>
                <a:cs typeface="Corbel"/>
              </a:rPr>
              <a:t> </a:t>
            </a:r>
            <a:r>
              <a:rPr sz="3200" dirty="0">
                <a:solidFill>
                  <a:srgbClr val="585858"/>
                </a:solidFill>
                <a:latin typeface="Corbel"/>
                <a:cs typeface="Corbel"/>
              </a:rPr>
              <a:t>for</a:t>
            </a:r>
            <a:r>
              <a:rPr sz="3200" spc="-15" dirty="0">
                <a:solidFill>
                  <a:srgbClr val="585858"/>
                </a:solidFill>
                <a:latin typeface="Corbel"/>
                <a:cs typeface="Corbel"/>
              </a:rPr>
              <a:t> </a:t>
            </a:r>
            <a:r>
              <a:rPr sz="3200" dirty="0">
                <a:solidFill>
                  <a:srgbClr val="585858"/>
                </a:solidFill>
                <a:latin typeface="Corbel"/>
                <a:cs typeface="Corbel"/>
              </a:rPr>
              <a:t>free</a:t>
            </a:r>
            <a:r>
              <a:rPr sz="3200" spc="-25" dirty="0">
                <a:solidFill>
                  <a:srgbClr val="585858"/>
                </a:solidFill>
                <a:latin typeface="Corbel"/>
                <a:cs typeface="Corbel"/>
              </a:rPr>
              <a:t> </a:t>
            </a:r>
            <a:r>
              <a:rPr sz="3200" dirty="0">
                <a:solidFill>
                  <a:srgbClr val="585858"/>
                </a:solidFill>
                <a:latin typeface="Corbel"/>
                <a:cs typeface="Corbel"/>
              </a:rPr>
              <a:t>flow</a:t>
            </a:r>
            <a:r>
              <a:rPr sz="3200" spc="-20" dirty="0">
                <a:solidFill>
                  <a:srgbClr val="585858"/>
                </a:solidFill>
                <a:latin typeface="Corbel"/>
                <a:cs typeface="Corbel"/>
              </a:rPr>
              <a:t> play</a:t>
            </a:r>
            <a:endParaRPr sz="3200">
              <a:latin typeface="Corbel"/>
              <a:cs typeface="Corbel"/>
            </a:endParaRPr>
          </a:p>
          <a:p>
            <a:pPr marL="195580" indent="-182880">
              <a:lnSpc>
                <a:spcPct val="100000"/>
              </a:lnSpc>
              <a:spcBef>
                <a:spcPts val="820"/>
              </a:spcBef>
              <a:buClr>
                <a:srgbClr val="40B9D2"/>
              </a:buClr>
              <a:buFont typeface="Wingdings 2"/>
              <a:buChar char=""/>
              <a:tabLst>
                <a:tab pos="195580" algn="l"/>
              </a:tabLst>
            </a:pPr>
            <a:r>
              <a:rPr sz="3200" dirty="0">
                <a:solidFill>
                  <a:srgbClr val="585858"/>
                </a:solidFill>
                <a:latin typeface="Corbel"/>
                <a:cs typeface="Corbel"/>
              </a:rPr>
              <a:t>Adult</a:t>
            </a:r>
            <a:r>
              <a:rPr sz="3200" spc="-35" dirty="0">
                <a:solidFill>
                  <a:srgbClr val="585858"/>
                </a:solidFill>
                <a:latin typeface="Corbel"/>
                <a:cs typeface="Corbel"/>
              </a:rPr>
              <a:t> </a:t>
            </a:r>
            <a:r>
              <a:rPr sz="3200" dirty="0">
                <a:solidFill>
                  <a:srgbClr val="585858"/>
                </a:solidFill>
                <a:latin typeface="Corbel"/>
                <a:cs typeface="Corbel"/>
              </a:rPr>
              <a:t>led</a:t>
            </a:r>
            <a:r>
              <a:rPr sz="3200" spc="-25" dirty="0">
                <a:solidFill>
                  <a:srgbClr val="585858"/>
                </a:solidFill>
                <a:latin typeface="Corbel"/>
                <a:cs typeface="Corbel"/>
              </a:rPr>
              <a:t> </a:t>
            </a:r>
            <a:r>
              <a:rPr sz="3200" dirty="0">
                <a:solidFill>
                  <a:srgbClr val="585858"/>
                </a:solidFill>
                <a:latin typeface="Corbel"/>
                <a:cs typeface="Corbel"/>
              </a:rPr>
              <a:t>and</a:t>
            </a:r>
            <a:r>
              <a:rPr sz="3200" spc="-20" dirty="0">
                <a:solidFill>
                  <a:srgbClr val="585858"/>
                </a:solidFill>
                <a:latin typeface="Corbel"/>
                <a:cs typeface="Corbel"/>
              </a:rPr>
              <a:t> </a:t>
            </a:r>
            <a:r>
              <a:rPr sz="3200" dirty="0">
                <a:solidFill>
                  <a:srgbClr val="585858"/>
                </a:solidFill>
                <a:latin typeface="Corbel"/>
                <a:cs typeface="Corbel"/>
              </a:rPr>
              <a:t>child</a:t>
            </a:r>
            <a:r>
              <a:rPr sz="3200" spc="-40" dirty="0">
                <a:solidFill>
                  <a:srgbClr val="585858"/>
                </a:solidFill>
                <a:latin typeface="Corbel"/>
                <a:cs typeface="Corbel"/>
              </a:rPr>
              <a:t> </a:t>
            </a:r>
            <a:r>
              <a:rPr sz="3200" dirty="0">
                <a:solidFill>
                  <a:srgbClr val="585858"/>
                </a:solidFill>
                <a:latin typeface="Corbel"/>
                <a:cs typeface="Corbel"/>
              </a:rPr>
              <a:t>led</a:t>
            </a:r>
            <a:r>
              <a:rPr sz="3200" spc="-30" dirty="0">
                <a:solidFill>
                  <a:srgbClr val="585858"/>
                </a:solidFill>
                <a:latin typeface="Corbel"/>
                <a:cs typeface="Corbel"/>
              </a:rPr>
              <a:t> </a:t>
            </a:r>
            <a:r>
              <a:rPr sz="3200" spc="-10" dirty="0">
                <a:solidFill>
                  <a:srgbClr val="585858"/>
                </a:solidFill>
                <a:latin typeface="Corbel"/>
                <a:cs typeface="Corbel"/>
              </a:rPr>
              <a:t>opportunities</a:t>
            </a:r>
            <a:endParaRPr sz="3200">
              <a:latin typeface="Corbel"/>
              <a:cs typeface="Corbel"/>
            </a:endParaRPr>
          </a:p>
          <a:p>
            <a:pPr marL="194945" marR="5080" indent="-182880">
              <a:lnSpc>
                <a:spcPts val="3460"/>
              </a:lnSpc>
              <a:spcBef>
                <a:spcPts val="1250"/>
              </a:spcBef>
              <a:buClr>
                <a:srgbClr val="40B9D2"/>
              </a:buClr>
              <a:buFont typeface="Wingdings 2"/>
              <a:buChar char=""/>
              <a:tabLst>
                <a:tab pos="195580" algn="l"/>
              </a:tabLst>
            </a:pPr>
            <a:r>
              <a:rPr sz="3200" dirty="0">
                <a:solidFill>
                  <a:srgbClr val="585858"/>
                </a:solidFill>
                <a:latin typeface="Corbel"/>
                <a:cs typeface="Corbel"/>
              </a:rPr>
              <a:t>Rich</a:t>
            </a:r>
            <a:r>
              <a:rPr sz="3200" spc="-40" dirty="0">
                <a:solidFill>
                  <a:srgbClr val="585858"/>
                </a:solidFill>
                <a:latin typeface="Corbel"/>
                <a:cs typeface="Corbel"/>
              </a:rPr>
              <a:t> </a:t>
            </a:r>
            <a:r>
              <a:rPr sz="3200" dirty="0">
                <a:solidFill>
                  <a:srgbClr val="585858"/>
                </a:solidFill>
                <a:latin typeface="Corbel"/>
                <a:cs typeface="Corbel"/>
              </a:rPr>
              <a:t>questioning</a:t>
            </a:r>
            <a:r>
              <a:rPr sz="3200" spc="-45" dirty="0">
                <a:solidFill>
                  <a:srgbClr val="585858"/>
                </a:solidFill>
                <a:latin typeface="Corbel"/>
                <a:cs typeface="Corbel"/>
              </a:rPr>
              <a:t> </a:t>
            </a:r>
            <a:r>
              <a:rPr sz="3200" dirty="0">
                <a:solidFill>
                  <a:srgbClr val="585858"/>
                </a:solidFill>
                <a:latin typeface="Corbel"/>
                <a:cs typeface="Corbel"/>
              </a:rPr>
              <a:t>opportunities</a:t>
            </a:r>
            <a:r>
              <a:rPr sz="3200" spc="-25" dirty="0">
                <a:solidFill>
                  <a:srgbClr val="585858"/>
                </a:solidFill>
                <a:latin typeface="Corbel"/>
                <a:cs typeface="Corbel"/>
              </a:rPr>
              <a:t> </a:t>
            </a:r>
            <a:r>
              <a:rPr sz="3200" dirty="0">
                <a:solidFill>
                  <a:srgbClr val="585858"/>
                </a:solidFill>
                <a:latin typeface="Corbel"/>
                <a:cs typeface="Corbel"/>
              </a:rPr>
              <a:t>to</a:t>
            </a:r>
            <a:r>
              <a:rPr sz="3200" spc="-20" dirty="0">
                <a:solidFill>
                  <a:srgbClr val="585858"/>
                </a:solidFill>
                <a:latin typeface="Corbel"/>
                <a:cs typeface="Corbel"/>
              </a:rPr>
              <a:t> </a:t>
            </a:r>
            <a:r>
              <a:rPr sz="3200" spc="-10" dirty="0">
                <a:solidFill>
                  <a:srgbClr val="585858"/>
                </a:solidFill>
                <a:latin typeface="Corbel"/>
                <a:cs typeface="Corbel"/>
              </a:rPr>
              <a:t>develop children’s</a:t>
            </a:r>
            <a:r>
              <a:rPr sz="3200" spc="-70" dirty="0">
                <a:solidFill>
                  <a:srgbClr val="585858"/>
                </a:solidFill>
                <a:latin typeface="Corbel"/>
                <a:cs typeface="Corbel"/>
              </a:rPr>
              <a:t> </a:t>
            </a:r>
            <a:r>
              <a:rPr sz="3200" dirty="0">
                <a:solidFill>
                  <a:srgbClr val="585858"/>
                </a:solidFill>
                <a:latin typeface="Corbel"/>
                <a:cs typeface="Corbel"/>
              </a:rPr>
              <a:t>learning</a:t>
            </a:r>
            <a:r>
              <a:rPr sz="3200" spc="-50" dirty="0">
                <a:solidFill>
                  <a:srgbClr val="585858"/>
                </a:solidFill>
                <a:latin typeface="Corbel"/>
                <a:cs typeface="Corbel"/>
              </a:rPr>
              <a:t> </a:t>
            </a:r>
            <a:r>
              <a:rPr sz="3200" dirty="0">
                <a:solidFill>
                  <a:srgbClr val="585858"/>
                </a:solidFill>
                <a:latin typeface="Corbel"/>
                <a:cs typeface="Corbel"/>
              </a:rPr>
              <a:t>extending</a:t>
            </a:r>
            <a:r>
              <a:rPr sz="3200" spc="-50" dirty="0">
                <a:solidFill>
                  <a:srgbClr val="585858"/>
                </a:solidFill>
                <a:latin typeface="Corbel"/>
                <a:cs typeface="Corbel"/>
              </a:rPr>
              <a:t> </a:t>
            </a:r>
            <a:r>
              <a:rPr sz="3200" dirty="0">
                <a:solidFill>
                  <a:srgbClr val="585858"/>
                </a:solidFill>
                <a:latin typeface="Corbel"/>
                <a:cs typeface="Corbel"/>
              </a:rPr>
              <a:t>ideas</a:t>
            </a:r>
            <a:r>
              <a:rPr sz="3200" spc="-45" dirty="0">
                <a:solidFill>
                  <a:srgbClr val="585858"/>
                </a:solidFill>
                <a:latin typeface="Corbel"/>
                <a:cs typeface="Corbel"/>
              </a:rPr>
              <a:t> </a:t>
            </a:r>
            <a:r>
              <a:rPr sz="3200" spc="-25" dirty="0">
                <a:solidFill>
                  <a:srgbClr val="585858"/>
                </a:solidFill>
                <a:latin typeface="Corbel"/>
                <a:cs typeface="Corbel"/>
              </a:rPr>
              <a:t>and </a:t>
            </a:r>
            <a:r>
              <a:rPr sz="3200" spc="-10" dirty="0">
                <a:solidFill>
                  <a:srgbClr val="585858"/>
                </a:solidFill>
                <a:latin typeface="Corbel"/>
                <a:cs typeface="Corbel"/>
              </a:rPr>
              <a:t>vocabulary</a:t>
            </a:r>
            <a:endParaRPr sz="3200">
              <a:latin typeface="Corbel"/>
              <a:cs typeface="Corbel"/>
            </a:endParaRPr>
          </a:p>
        </p:txBody>
      </p:sp>
      <p:pic>
        <p:nvPicPr>
          <p:cNvPr id="4" name="object 4"/>
          <p:cNvPicPr/>
          <p:nvPr/>
        </p:nvPicPr>
        <p:blipFill>
          <a:blip r:embed="rId2" cstate="print"/>
          <a:stretch>
            <a:fillRect/>
          </a:stretch>
        </p:blipFill>
        <p:spPr>
          <a:xfrm>
            <a:off x="7373111" y="4383023"/>
            <a:ext cx="3313176" cy="2474974"/>
          </a:xfrm>
          <a:prstGeom prst="rect">
            <a:avLst/>
          </a:prstGeom>
        </p:spPr>
      </p:pic>
      <p:pic>
        <p:nvPicPr>
          <p:cNvPr id="5" name="object 5"/>
          <p:cNvPicPr/>
          <p:nvPr/>
        </p:nvPicPr>
        <p:blipFill>
          <a:blip r:embed="rId3" cstate="print"/>
          <a:stretch>
            <a:fillRect/>
          </a:stretch>
        </p:blipFill>
        <p:spPr>
          <a:xfrm>
            <a:off x="4572" y="38608"/>
            <a:ext cx="3444239" cy="257251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ts val="6840"/>
              </a:lnSpc>
              <a:spcBef>
                <a:spcPts val="100"/>
              </a:spcBef>
            </a:pPr>
            <a:r>
              <a:rPr spc="-25" dirty="0"/>
              <a:t>We</a:t>
            </a:r>
          </a:p>
          <a:p>
            <a:pPr marL="12700">
              <a:lnSpc>
                <a:spcPts val="6840"/>
              </a:lnSpc>
            </a:pPr>
            <a:r>
              <a:rPr spc="-45" dirty="0"/>
              <a:t>will…</a:t>
            </a:r>
          </a:p>
        </p:txBody>
      </p:sp>
      <p:sp>
        <p:nvSpPr>
          <p:cNvPr id="3" name="object 3"/>
          <p:cNvSpPr txBox="1">
            <a:spLocks noGrp="1"/>
          </p:cNvSpPr>
          <p:nvPr>
            <p:ph type="body" idx="1"/>
          </p:nvPr>
        </p:nvSpPr>
        <p:spPr>
          <a:prstGeom prst="rect">
            <a:avLst/>
          </a:prstGeom>
        </p:spPr>
        <p:txBody>
          <a:bodyPr vert="horz" wrap="square" lIns="0" tIns="67945" rIns="0" bIns="0" rtlCol="0">
            <a:spAutoFit/>
          </a:bodyPr>
          <a:lstStyle/>
          <a:p>
            <a:pPr marL="194945" marR="877569" indent="-182880">
              <a:lnSpc>
                <a:spcPts val="3460"/>
              </a:lnSpc>
              <a:spcBef>
                <a:spcPts val="535"/>
              </a:spcBef>
              <a:buClr>
                <a:srgbClr val="40B9D2"/>
              </a:buClr>
              <a:buFont typeface="Wingdings 2"/>
              <a:buChar char=""/>
              <a:tabLst>
                <a:tab pos="195580" algn="l"/>
              </a:tabLst>
            </a:pPr>
            <a:r>
              <a:rPr dirty="0"/>
              <a:t>Provide</a:t>
            </a:r>
            <a:r>
              <a:rPr spc="-35" dirty="0"/>
              <a:t> </a:t>
            </a:r>
            <a:r>
              <a:rPr dirty="0"/>
              <a:t>a</a:t>
            </a:r>
            <a:r>
              <a:rPr spc="-50" dirty="0"/>
              <a:t> </a:t>
            </a:r>
            <a:r>
              <a:rPr dirty="0"/>
              <a:t>motivation</a:t>
            </a:r>
            <a:r>
              <a:rPr spc="-40" dirty="0"/>
              <a:t> </a:t>
            </a:r>
            <a:r>
              <a:rPr dirty="0"/>
              <a:t>and</a:t>
            </a:r>
            <a:r>
              <a:rPr spc="-50" dirty="0"/>
              <a:t> </a:t>
            </a:r>
            <a:r>
              <a:rPr spc="-10" dirty="0"/>
              <a:t>exciting </a:t>
            </a:r>
            <a:r>
              <a:rPr dirty="0"/>
              <a:t>learning</a:t>
            </a:r>
            <a:r>
              <a:rPr spc="-45" dirty="0"/>
              <a:t> </a:t>
            </a:r>
            <a:r>
              <a:rPr spc="-10" dirty="0"/>
              <a:t>environment</a:t>
            </a:r>
          </a:p>
          <a:p>
            <a:pPr marL="195580" indent="-182880">
              <a:lnSpc>
                <a:spcPct val="100000"/>
              </a:lnSpc>
              <a:spcBef>
                <a:spcPts val="765"/>
              </a:spcBef>
              <a:buClr>
                <a:srgbClr val="40B9D2"/>
              </a:buClr>
              <a:buFont typeface="Wingdings 2"/>
              <a:buChar char=""/>
              <a:tabLst>
                <a:tab pos="195580" algn="l"/>
              </a:tabLst>
            </a:pPr>
            <a:r>
              <a:rPr spc="-20" dirty="0"/>
              <a:t>Treat</a:t>
            </a:r>
            <a:r>
              <a:rPr spc="-55" dirty="0"/>
              <a:t> </a:t>
            </a:r>
            <a:r>
              <a:rPr dirty="0"/>
              <a:t>your</a:t>
            </a:r>
            <a:r>
              <a:rPr spc="-20" dirty="0"/>
              <a:t> </a:t>
            </a:r>
            <a:r>
              <a:rPr dirty="0"/>
              <a:t>child</a:t>
            </a:r>
            <a:r>
              <a:rPr spc="-55" dirty="0"/>
              <a:t> </a:t>
            </a:r>
            <a:r>
              <a:rPr dirty="0"/>
              <a:t>as</a:t>
            </a:r>
            <a:r>
              <a:rPr spc="-30" dirty="0"/>
              <a:t> </a:t>
            </a:r>
            <a:r>
              <a:rPr dirty="0"/>
              <a:t>a</a:t>
            </a:r>
            <a:r>
              <a:rPr spc="-45" dirty="0"/>
              <a:t> </a:t>
            </a:r>
            <a:r>
              <a:rPr dirty="0"/>
              <a:t>unique</a:t>
            </a:r>
            <a:r>
              <a:rPr spc="-45" dirty="0"/>
              <a:t> </a:t>
            </a:r>
            <a:r>
              <a:rPr spc="-10" dirty="0"/>
              <a:t>child</a:t>
            </a:r>
          </a:p>
          <a:p>
            <a:pPr marL="194945" marR="1024890" indent="-182880">
              <a:lnSpc>
                <a:spcPts val="3460"/>
              </a:lnSpc>
              <a:spcBef>
                <a:spcPts val="1250"/>
              </a:spcBef>
              <a:buClr>
                <a:srgbClr val="40B9D2"/>
              </a:buClr>
              <a:buFont typeface="Wingdings 2"/>
              <a:buChar char=""/>
              <a:tabLst>
                <a:tab pos="195580" algn="l"/>
              </a:tabLst>
            </a:pPr>
            <a:r>
              <a:rPr dirty="0"/>
              <a:t>Work</a:t>
            </a:r>
            <a:r>
              <a:rPr spc="-20" dirty="0"/>
              <a:t> </a:t>
            </a:r>
            <a:r>
              <a:rPr dirty="0"/>
              <a:t>with</a:t>
            </a:r>
            <a:r>
              <a:rPr spc="-40" dirty="0"/>
              <a:t> </a:t>
            </a:r>
            <a:r>
              <a:rPr dirty="0"/>
              <a:t>you</a:t>
            </a:r>
            <a:r>
              <a:rPr spc="-25" dirty="0"/>
              <a:t> </a:t>
            </a:r>
            <a:r>
              <a:rPr dirty="0"/>
              <a:t>–</a:t>
            </a:r>
            <a:r>
              <a:rPr spc="-25" dirty="0"/>
              <a:t> </a:t>
            </a:r>
            <a:r>
              <a:rPr dirty="0"/>
              <a:t>ready</a:t>
            </a:r>
            <a:r>
              <a:rPr spc="-50" dirty="0"/>
              <a:t> </a:t>
            </a:r>
            <a:r>
              <a:rPr dirty="0"/>
              <a:t>to</a:t>
            </a:r>
            <a:r>
              <a:rPr spc="-25" dirty="0"/>
              <a:t> </a:t>
            </a:r>
            <a:r>
              <a:rPr spc="-10" dirty="0"/>
              <a:t>answer questions</a:t>
            </a:r>
          </a:p>
          <a:p>
            <a:pPr marL="194945" marR="5080" indent="-182880">
              <a:lnSpc>
                <a:spcPts val="3460"/>
              </a:lnSpc>
              <a:spcBef>
                <a:spcPts val="1195"/>
              </a:spcBef>
              <a:buClr>
                <a:srgbClr val="40B9D2"/>
              </a:buClr>
              <a:buFont typeface="Wingdings 2"/>
              <a:buChar char=""/>
              <a:tabLst>
                <a:tab pos="195580" algn="l"/>
              </a:tabLst>
            </a:pPr>
            <a:r>
              <a:rPr dirty="0"/>
              <a:t>Speak</a:t>
            </a:r>
            <a:r>
              <a:rPr spc="-50" dirty="0"/>
              <a:t> </a:t>
            </a:r>
            <a:r>
              <a:rPr dirty="0"/>
              <a:t>with</a:t>
            </a:r>
            <a:r>
              <a:rPr spc="-20" dirty="0"/>
              <a:t> </a:t>
            </a:r>
            <a:r>
              <a:rPr dirty="0"/>
              <a:t>you</a:t>
            </a:r>
            <a:r>
              <a:rPr spc="-5" dirty="0"/>
              <a:t> </a:t>
            </a:r>
            <a:r>
              <a:rPr dirty="0"/>
              <a:t>about</a:t>
            </a:r>
            <a:r>
              <a:rPr spc="-5" dirty="0"/>
              <a:t> </a:t>
            </a:r>
            <a:r>
              <a:rPr dirty="0"/>
              <a:t>any</a:t>
            </a:r>
            <a:r>
              <a:rPr spc="-15" dirty="0"/>
              <a:t> </a:t>
            </a:r>
            <a:r>
              <a:rPr dirty="0"/>
              <a:t>concerns</a:t>
            </a:r>
            <a:r>
              <a:rPr spc="-25" dirty="0"/>
              <a:t> we </a:t>
            </a:r>
            <a:r>
              <a:rPr spc="-20" dirty="0"/>
              <a:t>have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67200"/>
            <a:ext cx="3454400" cy="25908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8600" y="981764"/>
            <a:ext cx="2672715" cy="2441053"/>
          </a:xfrm>
          <a:prstGeom prst="rect">
            <a:avLst/>
          </a:prstGeom>
        </p:spPr>
        <p:txBody>
          <a:bodyPr vert="horz" wrap="square" lIns="0" tIns="106045" rIns="0" bIns="0" rtlCol="0">
            <a:spAutoFit/>
          </a:bodyPr>
          <a:lstStyle/>
          <a:p>
            <a:pPr marL="12700" marR="5080">
              <a:lnSpc>
                <a:spcPts val="5830"/>
              </a:lnSpc>
              <a:spcBef>
                <a:spcPts val="835"/>
              </a:spcBef>
            </a:pPr>
            <a:r>
              <a:rPr sz="5400" dirty="0">
                <a:solidFill>
                  <a:schemeClr val="tx1"/>
                </a:solidFill>
                <a:latin typeface="Corbel"/>
                <a:cs typeface="Corbel"/>
              </a:rPr>
              <a:t>How</a:t>
            </a:r>
            <a:r>
              <a:rPr sz="5400" spc="-254" dirty="0">
                <a:solidFill>
                  <a:schemeClr val="tx1"/>
                </a:solidFill>
                <a:latin typeface="Corbel"/>
                <a:cs typeface="Corbel"/>
              </a:rPr>
              <a:t> </a:t>
            </a:r>
            <a:r>
              <a:rPr sz="5400" spc="-25" dirty="0">
                <a:solidFill>
                  <a:schemeClr val="tx1"/>
                </a:solidFill>
                <a:latin typeface="Corbel"/>
                <a:cs typeface="Corbel"/>
              </a:rPr>
              <a:t>can </a:t>
            </a:r>
            <a:r>
              <a:rPr sz="5400" dirty="0">
                <a:solidFill>
                  <a:schemeClr val="tx1"/>
                </a:solidFill>
                <a:latin typeface="Corbel"/>
                <a:cs typeface="Corbel"/>
              </a:rPr>
              <a:t>you</a:t>
            </a:r>
            <a:r>
              <a:rPr sz="5400" spc="-260" dirty="0">
                <a:solidFill>
                  <a:schemeClr val="tx1"/>
                </a:solidFill>
                <a:latin typeface="Corbel"/>
                <a:cs typeface="Corbel"/>
              </a:rPr>
              <a:t> </a:t>
            </a:r>
            <a:r>
              <a:rPr sz="5400" spc="-60" dirty="0">
                <a:solidFill>
                  <a:schemeClr val="tx1"/>
                </a:solidFill>
                <a:latin typeface="Corbel"/>
                <a:cs typeface="Corbel"/>
              </a:rPr>
              <a:t>help</a:t>
            </a:r>
            <a:r>
              <a:rPr sz="5400" spc="-60" dirty="0" smtClean="0">
                <a:solidFill>
                  <a:schemeClr val="tx1"/>
                </a:solidFill>
                <a:latin typeface="Corbel"/>
                <a:cs typeface="Corbel"/>
              </a:rPr>
              <a:t>?</a:t>
            </a:r>
            <a:endParaRPr lang="en-GB" sz="5400" spc="-60" dirty="0" smtClean="0">
              <a:solidFill>
                <a:schemeClr val="tx1"/>
              </a:solidFill>
              <a:latin typeface="Corbel"/>
              <a:cs typeface="Corbel"/>
            </a:endParaRPr>
          </a:p>
          <a:p>
            <a:pPr marL="12700" marR="5080">
              <a:lnSpc>
                <a:spcPts val="5830"/>
              </a:lnSpc>
              <a:spcBef>
                <a:spcPts val="835"/>
              </a:spcBef>
            </a:pPr>
            <a:endParaRPr sz="1600" dirty="0">
              <a:solidFill>
                <a:schemeClr val="tx1"/>
              </a:solidFill>
              <a:latin typeface="Corbel"/>
              <a:cs typeface="Corbel"/>
            </a:endParaRPr>
          </a:p>
        </p:txBody>
      </p:sp>
      <p:sp>
        <p:nvSpPr>
          <p:cNvPr id="3" name="object 3"/>
          <p:cNvSpPr txBox="1"/>
          <p:nvPr/>
        </p:nvSpPr>
        <p:spPr>
          <a:xfrm>
            <a:off x="3886200" y="228600"/>
            <a:ext cx="6856095" cy="5680786"/>
          </a:xfrm>
          <a:prstGeom prst="rect">
            <a:avLst/>
          </a:prstGeom>
        </p:spPr>
        <p:txBody>
          <a:bodyPr vert="horz" wrap="square" lIns="0" tIns="36830" rIns="0" bIns="0" rtlCol="0">
            <a:spAutoFit/>
          </a:bodyPr>
          <a:lstStyle/>
          <a:p>
            <a:pPr marL="195580" indent="-182880">
              <a:lnSpc>
                <a:spcPct val="100000"/>
              </a:lnSpc>
              <a:spcBef>
                <a:spcPts val="290"/>
              </a:spcBef>
              <a:buClr>
                <a:srgbClr val="40B9D2"/>
              </a:buClr>
              <a:buFont typeface="Wingdings 2"/>
              <a:buChar char=""/>
              <a:tabLst>
                <a:tab pos="195580" algn="l"/>
              </a:tabLst>
            </a:pPr>
            <a:r>
              <a:rPr sz="2400" dirty="0" smtClean="0">
                <a:solidFill>
                  <a:srgbClr val="585858"/>
                </a:solidFill>
                <a:latin typeface="Corbel"/>
                <a:cs typeface="Corbel"/>
              </a:rPr>
              <a:t>Check</a:t>
            </a:r>
            <a:r>
              <a:rPr sz="2400" spc="-80" dirty="0" smtClean="0">
                <a:solidFill>
                  <a:srgbClr val="585858"/>
                </a:solidFill>
                <a:latin typeface="Corbel"/>
                <a:cs typeface="Corbel"/>
              </a:rPr>
              <a:t> </a:t>
            </a:r>
            <a:r>
              <a:rPr sz="2400" dirty="0">
                <a:solidFill>
                  <a:srgbClr val="585858"/>
                </a:solidFill>
                <a:latin typeface="Corbel"/>
                <a:cs typeface="Corbel"/>
              </a:rPr>
              <a:t>the</a:t>
            </a:r>
            <a:r>
              <a:rPr sz="2400" spc="-85" dirty="0">
                <a:solidFill>
                  <a:srgbClr val="585858"/>
                </a:solidFill>
                <a:latin typeface="Corbel"/>
                <a:cs typeface="Corbel"/>
              </a:rPr>
              <a:t> </a:t>
            </a:r>
            <a:r>
              <a:rPr sz="2400" dirty="0">
                <a:solidFill>
                  <a:srgbClr val="585858"/>
                </a:solidFill>
                <a:latin typeface="Corbel"/>
                <a:cs typeface="Corbel"/>
              </a:rPr>
              <a:t>class</a:t>
            </a:r>
            <a:r>
              <a:rPr sz="2400" spc="-40" dirty="0">
                <a:solidFill>
                  <a:srgbClr val="585858"/>
                </a:solidFill>
                <a:latin typeface="Corbel"/>
                <a:cs typeface="Corbel"/>
              </a:rPr>
              <a:t> </a:t>
            </a:r>
            <a:r>
              <a:rPr sz="2400" dirty="0">
                <a:solidFill>
                  <a:srgbClr val="585858"/>
                </a:solidFill>
                <a:latin typeface="Corbel"/>
                <a:cs typeface="Corbel"/>
              </a:rPr>
              <a:t>webpage</a:t>
            </a:r>
            <a:r>
              <a:rPr sz="2400" spc="-85" dirty="0">
                <a:solidFill>
                  <a:srgbClr val="585858"/>
                </a:solidFill>
                <a:latin typeface="Corbel"/>
                <a:cs typeface="Corbel"/>
              </a:rPr>
              <a:t> </a:t>
            </a:r>
            <a:r>
              <a:rPr sz="2400" spc="-10" dirty="0">
                <a:solidFill>
                  <a:srgbClr val="585858"/>
                </a:solidFill>
                <a:latin typeface="Corbel"/>
                <a:cs typeface="Corbel"/>
              </a:rPr>
              <a:t>regularly</a:t>
            </a:r>
            <a:endParaRPr sz="2400" dirty="0">
              <a:latin typeface="Corbel"/>
              <a:cs typeface="Corbel"/>
            </a:endParaRPr>
          </a:p>
          <a:p>
            <a:pPr marL="195580" indent="-182880">
              <a:lnSpc>
                <a:spcPct val="100000"/>
              </a:lnSpc>
              <a:spcBef>
                <a:spcPts val="195"/>
              </a:spcBef>
              <a:buClr>
                <a:srgbClr val="40B9D2"/>
              </a:buClr>
              <a:buFont typeface="Wingdings 2"/>
              <a:buChar char=""/>
              <a:tabLst>
                <a:tab pos="195580" algn="l"/>
              </a:tabLst>
            </a:pPr>
            <a:r>
              <a:rPr sz="2400" dirty="0">
                <a:solidFill>
                  <a:srgbClr val="585858"/>
                </a:solidFill>
                <a:latin typeface="Corbel"/>
                <a:cs typeface="Corbel"/>
              </a:rPr>
              <a:t>Use</a:t>
            </a:r>
            <a:r>
              <a:rPr sz="2400" spc="-50" dirty="0">
                <a:solidFill>
                  <a:srgbClr val="585858"/>
                </a:solidFill>
                <a:latin typeface="Corbel"/>
                <a:cs typeface="Corbel"/>
              </a:rPr>
              <a:t> </a:t>
            </a:r>
            <a:r>
              <a:rPr sz="2400" dirty="0">
                <a:solidFill>
                  <a:srgbClr val="585858"/>
                </a:solidFill>
                <a:latin typeface="Corbel"/>
                <a:cs typeface="Corbel"/>
              </a:rPr>
              <a:t>class</a:t>
            </a:r>
            <a:r>
              <a:rPr sz="2400" spc="-35" dirty="0">
                <a:solidFill>
                  <a:srgbClr val="585858"/>
                </a:solidFill>
                <a:latin typeface="Corbel"/>
                <a:cs typeface="Corbel"/>
              </a:rPr>
              <a:t> </a:t>
            </a:r>
            <a:r>
              <a:rPr sz="2400" spc="-10" dirty="0">
                <a:solidFill>
                  <a:srgbClr val="585858"/>
                </a:solidFill>
                <a:latin typeface="Corbel"/>
                <a:cs typeface="Corbel"/>
              </a:rPr>
              <a:t>emails</a:t>
            </a:r>
            <a:endParaRPr sz="2400" dirty="0">
              <a:latin typeface="Corbel"/>
              <a:cs typeface="Corbel"/>
            </a:endParaRPr>
          </a:p>
          <a:p>
            <a:pPr marL="195580" indent="-182880">
              <a:lnSpc>
                <a:spcPct val="100000"/>
              </a:lnSpc>
              <a:spcBef>
                <a:spcPts val="190"/>
              </a:spcBef>
              <a:buClr>
                <a:srgbClr val="40B9D2"/>
              </a:buClr>
              <a:buFont typeface="Wingdings 2"/>
              <a:buChar char=""/>
              <a:tabLst>
                <a:tab pos="195580" algn="l"/>
              </a:tabLst>
            </a:pPr>
            <a:r>
              <a:rPr sz="2400" dirty="0">
                <a:solidFill>
                  <a:srgbClr val="585858"/>
                </a:solidFill>
                <a:latin typeface="Corbel"/>
                <a:cs typeface="Corbel"/>
              </a:rPr>
              <a:t>Check</a:t>
            </a:r>
            <a:r>
              <a:rPr sz="2400" spc="-75" dirty="0">
                <a:solidFill>
                  <a:srgbClr val="585858"/>
                </a:solidFill>
                <a:latin typeface="Corbel"/>
                <a:cs typeface="Corbel"/>
              </a:rPr>
              <a:t> </a:t>
            </a:r>
            <a:r>
              <a:rPr sz="2400" dirty="0">
                <a:solidFill>
                  <a:srgbClr val="585858"/>
                </a:solidFill>
                <a:latin typeface="Corbel"/>
                <a:cs typeface="Corbel"/>
              </a:rPr>
              <a:t>your</a:t>
            </a:r>
            <a:r>
              <a:rPr sz="2400" spc="-80" dirty="0">
                <a:solidFill>
                  <a:srgbClr val="585858"/>
                </a:solidFill>
                <a:latin typeface="Corbel"/>
                <a:cs typeface="Corbel"/>
              </a:rPr>
              <a:t> </a:t>
            </a:r>
            <a:r>
              <a:rPr sz="2400" spc="-10" dirty="0">
                <a:solidFill>
                  <a:srgbClr val="585858"/>
                </a:solidFill>
                <a:latin typeface="Corbel"/>
                <a:cs typeface="Corbel"/>
              </a:rPr>
              <a:t>child’s</a:t>
            </a:r>
            <a:r>
              <a:rPr sz="2400" spc="-65" dirty="0">
                <a:solidFill>
                  <a:srgbClr val="585858"/>
                </a:solidFill>
                <a:latin typeface="Corbel"/>
                <a:cs typeface="Corbel"/>
              </a:rPr>
              <a:t> </a:t>
            </a:r>
            <a:r>
              <a:rPr sz="2400" dirty="0">
                <a:solidFill>
                  <a:srgbClr val="585858"/>
                </a:solidFill>
                <a:latin typeface="Corbel"/>
                <a:cs typeface="Corbel"/>
              </a:rPr>
              <a:t>book</a:t>
            </a:r>
            <a:r>
              <a:rPr sz="2400" spc="-85" dirty="0">
                <a:solidFill>
                  <a:srgbClr val="585858"/>
                </a:solidFill>
                <a:latin typeface="Corbel"/>
                <a:cs typeface="Corbel"/>
              </a:rPr>
              <a:t> </a:t>
            </a:r>
            <a:r>
              <a:rPr sz="2400" dirty="0">
                <a:solidFill>
                  <a:srgbClr val="585858"/>
                </a:solidFill>
                <a:latin typeface="Corbel"/>
                <a:cs typeface="Corbel"/>
              </a:rPr>
              <a:t>bag</a:t>
            </a:r>
            <a:r>
              <a:rPr sz="2400" spc="-50" dirty="0">
                <a:solidFill>
                  <a:srgbClr val="585858"/>
                </a:solidFill>
                <a:latin typeface="Corbel"/>
                <a:cs typeface="Corbel"/>
              </a:rPr>
              <a:t> </a:t>
            </a:r>
            <a:r>
              <a:rPr sz="2400" spc="-10" dirty="0" smtClean="0">
                <a:solidFill>
                  <a:srgbClr val="585858"/>
                </a:solidFill>
                <a:latin typeface="Corbel"/>
                <a:cs typeface="Corbel"/>
              </a:rPr>
              <a:t>daily</a:t>
            </a:r>
            <a:endParaRPr lang="en-GB" sz="2400" spc="-10" dirty="0" smtClean="0">
              <a:solidFill>
                <a:srgbClr val="585858"/>
              </a:solidFill>
              <a:latin typeface="Corbel"/>
              <a:cs typeface="Corbel"/>
            </a:endParaRPr>
          </a:p>
          <a:p>
            <a:pPr marL="195580" indent="-182880">
              <a:lnSpc>
                <a:spcPct val="100000"/>
              </a:lnSpc>
              <a:spcBef>
                <a:spcPts val="195"/>
              </a:spcBef>
              <a:buClr>
                <a:srgbClr val="40B9D2"/>
              </a:buClr>
              <a:buFont typeface="Wingdings 2"/>
              <a:buChar char=""/>
              <a:tabLst>
                <a:tab pos="195580" algn="l"/>
              </a:tabLst>
            </a:pPr>
            <a:r>
              <a:rPr lang="en-GB" sz="2400" dirty="0" smtClean="0">
                <a:solidFill>
                  <a:srgbClr val="585858"/>
                </a:solidFill>
                <a:latin typeface="Corbel"/>
                <a:cs typeface="Corbel"/>
              </a:rPr>
              <a:t>Where</a:t>
            </a:r>
            <a:r>
              <a:rPr lang="en-GB" sz="2400" spc="-80" dirty="0" smtClean="0">
                <a:solidFill>
                  <a:srgbClr val="585858"/>
                </a:solidFill>
                <a:latin typeface="Corbel"/>
                <a:cs typeface="Corbel"/>
              </a:rPr>
              <a:t> </a:t>
            </a:r>
            <a:r>
              <a:rPr lang="en-GB" sz="2400" dirty="0" smtClean="0">
                <a:solidFill>
                  <a:srgbClr val="585858"/>
                </a:solidFill>
                <a:latin typeface="Corbel"/>
                <a:cs typeface="Corbel"/>
              </a:rPr>
              <a:t>possible,</a:t>
            </a:r>
            <a:r>
              <a:rPr lang="en-GB" sz="2400" spc="-65" dirty="0" smtClean="0">
                <a:solidFill>
                  <a:srgbClr val="585858"/>
                </a:solidFill>
                <a:latin typeface="Corbel"/>
                <a:cs typeface="Corbel"/>
              </a:rPr>
              <a:t> </a:t>
            </a:r>
            <a:r>
              <a:rPr lang="en-GB" sz="2400" dirty="0" smtClean="0">
                <a:solidFill>
                  <a:srgbClr val="585858"/>
                </a:solidFill>
                <a:latin typeface="Corbel"/>
                <a:cs typeface="Corbel"/>
              </a:rPr>
              <a:t>attend</a:t>
            </a:r>
            <a:r>
              <a:rPr lang="en-GB" sz="2400" spc="-65" dirty="0" smtClean="0">
                <a:solidFill>
                  <a:srgbClr val="585858"/>
                </a:solidFill>
                <a:latin typeface="Corbel"/>
                <a:cs typeface="Corbel"/>
              </a:rPr>
              <a:t> </a:t>
            </a:r>
            <a:r>
              <a:rPr lang="en-GB" sz="2400" dirty="0" smtClean="0">
                <a:solidFill>
                  <a:srgbClr val="585858"/>
                </a:solidFill>
                <a:latin typeface="Corbel"/>
                <a:cs typeface="Corbel"/>
              </a:rPr>
              <a:t>the</a:t>
            </a:r>
            <a:r>
              <a:rPr lang="en-GB" sz="2400" spc="-75" dirty="0" smtClean="0">
                <a:solidFill>
                  <a:srgbClr val="585858"/>
                </a:solidFill>
                <a:latin typeface="Corbel"/>
                <a:cs typeface="Corbel"/>
              </a:rPr>
              <a:t> </a:t>
            </a:r>
            <a:r>
              <a:rPr lang="en-GB" sz="2400" dirty="0" smtClean="0">
                <a:solidFill>
                  <a:srgbClr val="585858"/>
                </a:solidFill>
                <a:latin typeface="Corbel"/>
                <a:cs typeface="Corbel"/>
              </a:rPr>
              <a:t>open</a:t>
            </a:r>
            <a:r>
              <a:rPr lang="en-GB" sz="2400" spc="-80" dirty="0" smtClean="0">
                <a:solidFill>
                  <a:srgbClr val="585858"/>
                </a:solidFill>
                <a:latin typeface="Corbel"/>
                <a:cs typeface="Corbel"/>
              </a:rPr>
              <a:t> </a:t>
            </a:r>
            <a:r>
              <a:rPr lang="en-GB" sz="2400" spc="-10" dirty="0" smtClean="0">
                <a:solidFill>
                  <a:srgbClr val="585858"/>
                </a:solidFill>
                <a:latin typeface="Corbel"/>
                <a:cs typeface="Corbel"/>
              </a:rPr>
              <a:t>afternoons</a:t>
            </a:r>
            <a:endParaRPr lang="en-GB" sz="2400" dirty="0" smtClean="0">
              <a:latin typeface="Corbel"/>
              <a:cs typeface="Corbel"/>
            </a:endParaRPr>
          </a:p>
          <a:p>
            <a:pPr marL="195580" indent="-182880">
              <a:lnSpc>
                <a:spcPct val="100000"/>
              </a:lnSpc>
              <a:spcBef>
                <a:spcPts val="190"/>
              </a:spcBef>
              <a:buClr>
                <a:srgbClr val="40B9D2"/>
              </a:buClr>
              <a:buFont typeface="Wingdings 2"/>
              <a:buChar char=""/>
              <a:tabLst>
                <a:tab pos="195580" algn="l"/>
              </a:tabLst>
            </a:pPr>
            <a:r>
              <a:rPr lang="en-GB" sz="2400" dirty="0" smtClean="0">
                <a:solidFill>
                  <a:srgbClr val="585858"/>
                </a:solidFill>
                <a:latin typeface="Corbel"/>
                <a:cs typeface="Corbel"/>
              </a:rPr>
              <a:t>Establish</a:t>
            </a:r>
            <a:r>
              <a:rPr lang="en-GB" sz="2400" spc="-45" dirty="0" smtClean="0">
                <a:solidFill>
                  <a:srgbClr val="585858"/>
                </a:solidFill>
                <a:latin typeface="Corbel"/>
                <a:cs typeface="Corbel"/>
              </a:rPr>
              <a:t> </a:t>
            </a:r>
            <a:r>
              <a:rPr lang="en-GB" sz="2400" dirty="0" smtClean="0">
                <a:solidFill>
                  <a:srgbClr val="585858"/>
                </a:solidFill>
                <a:latin typeface="Corbel"/>
                <a:cs typeface="Corbel"/>
              </a:rPr>
              <a:t>a</a:t>
            </a:r>
            <a:r>
              <a:rPr lang="en-GB" sz="2400" spc="-70" dirty="0" smtClean="0">
                <a:solidFill>
                  <a:srgbClr val="585858"/>
                </a:solidFill>
                <a:latin typeface="Corbel"/>
                <a:cs typeface="Corbel"/>
              </a:rPr>
              <a:t> </a:t>
            </a:r>
            <a:r>
              <a:rPr lang="en-GB" sz="2400" dirty="0" smtClean="0">
                <a:solidFill>
                  <a:srgbClr val="585858"/>
                </a:solidFill>
                <a:latin typeface="Corbel"/>
                <a:cs typeface="Corbel"/>
              </a:rPr>
              <a:t>good</a:t>
            </a:r>
            <a:r>
              <a:rPr lang="en-GB" sz="2400" spc="-65" dirty="0" smtClean="0">
                <a:solidFill>
                  <a:srgbClr val="585858"/>
                </a:solidFill>
                <a:latin typeface="Corbel"/>
                <a:cs typeface="Corbel"/>
              </a:rPr>
              <a:t> </a:t>
            </a:r>
            <a:r>
              <a:rPr lang="en-GB" sz="2400" dirty="0" smtClean="0">
                <a:solidFill>
                  <a:srgbClr val="585858"/>
                </a:solidFill>
                <a:latin typeface="Corbel"/>
                <a:cs typeface="Corbel"/>
              </a:rPr>
              <a:t>routine</a:t>
            </a:r>
            <a:r>
              <a:rPr lang="en-GB" sz="2400" spc="-70" dirty="0" smtClean="0">
                <a:solidFill>
                  <a:srgbClr val="585858"/>
                </a:solidFill>
                <a:latin typeface="Corbel"/>
                <a:cs typeface="Corbel"/>
              </a:rPr>
              <a:t> </a:t>
            </a:r>
            <a:r>
              <a:rPr lang="en-GB" sz="2400" dirty="0" smtClean="0">
                <a:solidFill>
                  <a:srgbClr val="585858"/>
                </a:solidFill>
                <a:latin typeface="Corbel"/>
                <a:cs typeface="Corbel"/>
              </a:rPr>
              <a:t>at</a:t>
            </a:r>
            <a:r>
              <a:rPr lang="en-GB" sz="2400" spc="-60" dirty="0" smtClean="0">
                <a:solidFill>
                  <a:srgbClr val="585858"/>
                </a:solidFill>
                <a:latin typeface="Corbel"/>
                <a:cs typeface="Corbel"/>
              </a:rPr>
              <a:t> </a:t>
            </a:r>
            <a:r>
              <a:rPr lang="en-GB" sz="2400" spc="-20" dirty="0" smtClean="0">
                <a:solidFill>
                  <a:srgbClr val="585858"/>
                </a:solidFill>
                <a:latin typeface="Corbel"/>
                <a:cs typeface="Corbel"/>
              </a:rPr>
              <a:t>home</a:t>
            </a:r>
          </a:p>
          <a:p>
            <a:pPr marL="195580" indent="-182880">
              <a:lnSpc>
                <a:spcPct val="100000"/>
              </a:lnSpc>
              <a:spcBef>
                <a:spcPts val="190"/>
              </a:spcBef>
              <a:buClr>
                <a:srgbClr val="40B9D2"/>
              </a:buClr>
              <a:buFont typeface="Wingdings 2"/>
              <a:buChar char=""/>
              <a:tabLst>
                <a:tab pos="195580" algn="l"/>
              </a:tabLst>
            </a:pPr>
            <a:r>
              <a:rPr lang="en-GB" sz="2400" spc="-20" dirty="0" smtClean="0">
                <a:solidFill>
                  <a:srgbClr val="585858"/>
                </a:solidFill>
                <a:latin typeface="Corbel"/>
                <a:cs typeface="Corbel"/>
              </a:rPr>
              <a:t>Develop h</a:t>
            </a:r>
            <a:r>
              <a:rPr lang="en-GB" sz="2400" spc="-20" dirty="0" smtClean="0">
                <a:solidFill>
                  <a:srgbClr val="585858"/>
                </a:solidFill>
                <a:latin typeface="Corbel"/>
                <a:cs typeface="Corbel"/>
              </a:rPr>
              <a:t>ealthy lifestyle choices together</a:t>
            </a:r>
            <a:endParaRPr lang="en-GB" sz="2400" spc="-20" dirty="0" smtClean="0">
              <a:solidFill>
                <a:srgbClr val="585858"/>
              </a:solidFill>
              <a:latin typeface="Corbel"/>
              <a:cs typeface="Corbel"/>
            </a:endParaRPr>
          </a:p>
          <a:p>
            <a:pPr marL="195580" indent="-182880">
              <a:lnSpc>
                <a:spcPct val="100000"/>
              </a:lnSpc>
              <a:spcBef>
                <a:spcPts val="190"/>
              </a:spcBef>
              <a:buClr>
                <a:srgbClr val="40B9D2"/>
              </a:buClr>
              <a:buFont typeface="Wingdings 2"/>
              <a:buChar char=""/>
              <a:tabLst>
                <a:tab pos="195580" algn="l"/>
              </a:tabLst>
            </a:pPr>
            <a:r>
              <a:rPr lang="en-GB" sz="2400" spc="-20" dirty="0" smtClean="0">
                <a:solidFill>
                  <a:srgbClr val="585858"/>
                </a:solidFill>
                <a:latin typeface="Corbel"/>
                <a:cs typeface="Corbel"/>
              </a:rPr>
              <a:t>Try to set limits to screen time</a:t>
            </a:r>
            <a:endParaRPr lang="en-GB" sz="2400" dirty="0" smtClean="0">
              <a:latin typeface="Corbel"/>
              <a:cs typeface="Corbel"/>
            </a:endParaRPr>
          </a:p>
          <a:p>
            <a:pPr marL="195580" indent="-182880">
              <a:lnSpc>
                <a:spcPct val="100000"/>
              </a:lnSpc>
              <a:spcBef>
                <a:spcPts val="195"/>
              </a:spcBef>
              <a:buClr>
                <a:srgbClr val="40B9D2"/>
              </a:buClr>
              <a:buFont typeface="Wingdings 2"/>
              <a:buChar char=""/>
              <a:tabLst>
                <a:tab pos="195580" algn="l"/>
              </a:tabLst>
            </a:pPr>
            <a:r>
              <a:rPr lang="en-GB" sz="2400" dirty="0" smtClean="0">
                <a:solidFill>
                  <a:srgbClr val="585858"/>
                </a:solidFill>
                <a:latin typeface="Corbel"/>
                <a:cs typeface="Corbel"/>
              </a:rPr>
              <a:t>Contact</a:t>
            </a:r>
            <a:r>
              <a:rPr lang="en-GB" sz="2400" spc="-55" dirty="0" smtClean="0">
                <a:solidFill>
                  <a:srgbClr val="585858"/>
                </a:solidFill>
                <a:latin typeface="Corbel"/>
                <a:cs typeface="Corbel"/>
              </a:rPr>
              <a:t> </a:t>
            </a:r>
            <a:r>
              <a:rPr lang="en-GB" sz="2400" dirty="0" smtClean="0">
                <a:solidFill>
                  <a:srgbClr val="585858"/>
                </a:solidFill>
                <a:latin typeface="Corbel"/>
                <a:cs typeface="Corbel"/>
              </a:rPr>
              <a:t>us</a:t>
            </a:r>
            <a:r>
              <a:rPr lang="en-GB" sz="2400" spc="-50" dirty="0" smtClean="0">
                <a:solidFill>
                  <a:srgbClr val="585858"/>
                </a:solidFill>
                <a:latin typeface="Corbel"/>
                <a:cs typeface="Corbel"/>
              </a:rPr>
              <a:t> </a:t>
            </a:r>
            <a:r>
              <a:rPr lang="en-GB" sz="2400" dirty="0" smtClean="0">
                <a:solidFill>
                  <a:srgbClr val="585858"/>
                </a:solidFill>
                <a:latin typeface="Corbel"/>
                <a:cs typeface="Corbel"/>
              </a:rPr>
              <a:t>with</a:t>
            </a:r>
            <a:r>
              <a:rPr lang="en-GB" sz="2400" spc="-65" dirty="0" smtClean="0">
                <a:solidFill>
                  <a:srgbClr val="585858"/>
                </a:solidFill>
                <a:latin typeface="Corbel"/>
                <a:cs typeface="Corbel"/>
              </a:rPr>
              <a:t> </a:t>
            </a:r>
            <a:r>
              <a:rPr lang="en-GB" sz="2400" dirty="0" smtClean="0">
                <a:solidFill>
                  <a:srgbClr val="585858"/>
                </a:solidFill>
                <a:latin typeface="Corbel"/>
                <a:cs typeface="Corbel"/>
              </a:rPr>
              <a:t>any</a:t>
            </a:r>
            <a:r>
              <a:rPr lang="en-GB" sz="2400" spc="-50" dirty="0" smtClean="0">
                <a:solidFill>
                  <a:srgbClr val="585858"/>
                </a:solidFill>
                <a:latin typeface="Corbel"/>
                <a:cs typeface="Corbel"/>
              </a:rPr>
              <a:t> </a:t>
            </a:r>
            <a:r>
              <a:rPr lang="en-GB" sz="2400" spc="-10" dirty="0" smtClean="0">
                <a:solidFill>
                  <a:srgbClr val="585858"/>
                </a:solidFill>
                <a:latin typeface="Corbel"/>
                <a:cs typeface="Corbel"/>
              </a:rPr>
              <a:t>questions,</a:t>
            </a:r>
            <a:r>
              <a:rPr lang="en-GB" sz="2400" spc="-60" dirty="0" smtClean="0">
                <a:solidFill>
                  <a:srgbClr val="585858"/>
                </a:solidFill>
                <a:latin typeface="Corbel"/>
                <a:cs typeface="Corbel"/>
              </a:rPr>
              <a:t> </a:t>
            </a:r>
            <a:r>
              <a:rPr lang="en-GB" sz="2400" spc="-10" dirty="0" smtClean="0">
                <a:solidFill>
                  <a:srgbClr val="585858"/>
                </a:solidFill>
                <a:latin typeface="Corbel"/>
                <a:cs typeface="Corbel"/>
              </a:rPr>
              <a:t>however</a:t>
            </a:r>
            <a:r>
              <a:rPr lang="en-GB" sz="2400" spc="-75" dirty="0" smtClean="0">
                <a:solidFill>
                  <a:srgbClr val="585858"/>
                </a:solidFill>
                <a:latin typeface="Corbel"/>
                <a:cs typeface="Corbel"/>
              </a:rPr>
              <a:t> </a:t>
            </a:r>
            <a:r>
              <a:rPr lang="en-GB" sz="2400" spc="-10" dirty="0" smtClean="0">
                <a:solidFill>
                  <a:srgbClr val="585858"/>
                </a:solidFill>
                <a:latin typeface="Corbel"/>
                <a:cs typeface="Corbel"/>
              </a:rPr>
              <a:t>small</a:t>
            </a:r>
            <a:endParaRPr lang="en-GB" sz="2400" dirty="0" smtClean="0">
              <a:latin typeface="Corbel"/>
              <a:cs typeface="Corbel"/>
            </a:endParaRPr>
          </a:p>
          <a:p>
            <a:pPr marL="195580" indent="-182880">
              <a:lnSpc>
                <a:spcPct val="100000"/>
              </a:lnSpc>
              <a:spcBef>
                <a:spcPts val="190"/>
              </a:spcBef>
              <a:buClr>
                <a:srgbClr val="40B9D2"/>
              </a:buClr>
              <a:buFont typeface="Wingdings 2"/>
              <a:buChar char=""/>
              <a:tabLst>
                <a:tab pos="195580" algn="l"/>
              </a:tabLst>
            </a:pPr>
            <a:r>
              <a:rPr lang="en-GB" sz="2400" spc="-20" dirty="0" smtClean="0">
                <a:solidFill>
                  <a:srgbClr val="585858"/>
                </a:solidFill>
                <a:latin typeface="Corbel"/>
                <a:cs typeface="Corbel"/>
              </a:rPr>
              <a:t>Work</a:t>
            </a:r>
            <a:r>
              <a:rPr lang="en-GB" sz="2400" spc="-65" dirty="0" smtClean="0">
                <a:solidFill>
                  <a:srgbClr val="585858"/>
                </a:solidFill>
                <a:latin typeface="Corbel"/>
                <a:cs typeface="Corbel"/>
              </a:rPr>
              <a:t> </a:t>
            </a:r>
            <a:r>
              <a:rPr lang="en-GB" sz="2400" dirty="0" smtClean="0">
                <a:solidFill>
                  <a:srgbClr val="585858"/>
                </a:solidFill>
                <a:latin typeface="Corbel"/>
                <a:cs typeface="Corbel"/>
              </a:rPr>
              <a:t>with</a:t>
            </a:r>
            <a:r>
              <a:rPr lang="en-GB" sz="2400" spc="-75" dirty="0" smtClean="0">
                <a:solidFill>
                  <a:srgbClr val="585858"/>
                </a:solidFill>
                <a:latin typeface="Corbel"/>
                <a:cs typeface="Corbel"/>
              </a:rPr>
              <a:t> </a:t>
            </a:r>
            <a:r>
              <a:rPr lang="en-GB" sz="2400" dirty="0" smtClean="0">
                <a:solidFill>
                  <a:srgbClr val="585858"/>
                </a:solidFill>
                <a:latin typeface="Corbel"/>
                <a:cs typeface="Corbel"/>
              </a:rPr>
              <a:t>and</a:t>
            </a:r>
            <a:r>
              <a:rPr lang="en-GB" sz="2400" spc="-70" dirty="0" smtClean="0">
                <a:solidFill>
                  <a:srgbClr val="585858"/>
                </a:solidFill>
                <a:latin typeface="Corbel"/>
                <a:cs typeface="Corbel"/>
              </a:rPr>
              <a:t> </a:t>
            </a:r>
            <a:r>
              <a:rPr lang="en-GB" sz="2400" dirty="0" smtClean="0">
                <a:solidFill>
                  <a:srgbClr val="585858"/>
                </a:solidFill>
                <a:latin typeface="Corbel"/>
                <a:cs typeface="Corbel"/>
              </a:rPr>
              <a:t>support</a:t>
            </a:r>
            <a:r>
              <a:rPr lang="en-GB" sz="2400" spc="-60" dirty="0" smtClean="0">
                <a:solidFill>
                  <a:srgbClr val="585858"/>
                </a:solidFill>
                <a:latin typeface="Corbel"/>
                <a:cs typeface="Corbel"/>
              </a:rPr>
              <a:t> </a:t>
            </a:r>
            <a:r>
              <a:rPr lang="en-GB" sz="2400" spc="-25" dirty="0" smtClean="0">
                <a:solidFill>
                  <a:srgbClr val="585858"/>
                </a:solidFill>
                <a:latin typeface="Corbel"/>
                <a:cs typeface="Corbel"/>
              </a:rPr>
              <a:t>us</a:t>
            </a:r>
          </a:p>
          <a:p>
            <a:pPr marL="195580" indent="-182880">
              <a:lnSpc>
                <a:spcPct val="100000"/>
              </a:lnSpc>
              <a:spcBef>
                <a:spcPts val="190"/>
              </a:spcBef>
              <a:buClr>
                <a:srgbClr val="40B9D2"/>
              </a:buClr>
              <a:buFont typeface="Wingdings 2"/>
              <a:buChar char=""/>
              <a:tabLst>
                <a:tab pos="195580" algn="l"/>
              </a:tabLst>
            </a:pPr>
            <a:r>
              <a:rPr lang="en-GB" sz="2400" b="1" dirty="0" smtClean="0">
                <a:solidFill>
                  <a:srgbClr val="FF0000"/>
                </a:solidFill>
                <a:latin typeface="Corbel"/>
                <a:cs typeface="Corbel"/>
              </a:rPr>
              <a:t>Register with a local dentist!</a:t>
            </a:r>
          </a:p>
          <a:p>
            <a:pPr marL="195580" indent="-182880">
              <a:spcBef>
                <a:spcPts val="190"/>
              </a:spcBef>
              <a:buClr>
                <a:srgbClr val="40B9D2"/>
              </a:buClr>
              <a:buFont typeface="Wingdings 2"/>
              <a:buChar char=""/>
              <a:tabLst>
                <a:tab pos="195580" algn="l"/>
              </a:tabLst>
            </a:pPr>
            <a:r>
              <a:rPr lang="en-GB" sz="2400" b="1" spc="-10" dirty="0" smtClean="0">
                <a:solidFill>
                  <a:srgbClr val="585858"/>
                </a:solidFill>
                <a:latin typeface="Corbel"/>
                <a:cs typeface="Corbel"/>
              </a:rPr>
              <a:t>Reception:</a:t>
            </a:r>
            <a:endParaRPr sz="2400" b="1" dirty="0">
              <a:latin typeface="Corbel"/>
              <a:cs typeface="Corbel"/>
            </a:endParaRPr>
          </a:p>
          <a:p>
            <a:pPr marL="195580" marR="549910" indent="-182880">
              <a:lnSpc>
                <a:spcPct val="70000"/>
              </a:lnSpc>
              <a:spcBef>
                <a:spcPts val="1200"/>
              </a:spcBef>
              <a:buClr>
                <a:srgbClr val="40B9D2"/>
              </a:buClr>
              <a:buFont typeface="Wingdings 2"/>
              <a:buChar char=""/>
              <a:tabLst>
                <a:tab pos="195580" algn="l"/>
              </a:tabLst>
            </a:pPr>
            <a:r>
              <a:rPr sz="2400" spc="-35" dirty="0">
                <a:solidFill>
                  <a:srgbClr val="585858"/>
                </a:solidFill>
                <a:latin typeface="Corbel"/>
                <a:cs typeface="Corbel"/>
              </a:rPr>
              <a:t>Yellow</a:t>
            </a:r>
            <a:r>
              <a:rPr sz="2400" spc="-75" dirty="0">
                <a:solidFill>
                  <a:srgbClr val="585858"/>
                </a:solidFill>
                <a:latin typeface="Corbel"/>
                <a:cs typeface="Corbel"/>
              </a:rPr>
              <a:t> </a:t>
            </a:r>
            <a:r>
              <a:rPr sz="2400" dirty="0">
                <a:solidFill>
                  <a:srgbClr val="585858"/>
                </a:solidFill>
                <a:latin typeface="Corbel"/>
                <a:cs typeface="Corbel"/>
              </a:rPr>
              <a:t>reading</a:t>
            </a:r>
            <a:r>
              <a:rPr sz="2400" spc="-70" dirty="0">
                <a:solidFill>
                  <a:srgbClr val="585858"/>
                </a:solidFill>
                <a:latin typeface="Corbel"/>
                <a:cs typeface="Corbel"/>
              </a:rPr>
              <a:t> </a:t>
            </a:r>
            <a:r>
              <a:rPr sz="2400" dirty="0">
                <a:solidFill>
                  <a:srgbClr val="585858"/>
                </a:solidFill>
                <a:latin typeface="Corbel"/>
                <a:cs typeface="Corbel"/>
              </a:rPr>
              <a:t>diaries</a:t>
            </a:r>
            <a:r>
              <a:rPr sz="2400" spc="-65" dirty="0">
                <a:solidFill>
                  <a:srgbClr val="585858"/>
                </a:solidFill>
                <a:latin typeface="Corbel"/>
                <a:cs typeface="Corbel"/>
              </a:rPr>
              <a:t> </a:t>
            </a:r>
            <a:r>
              <a:rPr sz="2400" dirty="0">
                <a:solidFill>
                  <a:srgbClr val="585858"/>
                </a:solidFill>
                <a:latin typeface="Corbel"/>
                <a:cs typeface="Corbel"/>
              </a:rPr>
              <a:t>are</a:t>
            </a:r>
            <a:r>
              <a:rPr sz="2400" spc="-60" dirty="0">
                <a:solidFill>
                  <a:srgbClr val="585858"/>
                </a:solidFill>
                <a:latin typeface="Corbel"/>
                <a:cs typeface="Corbel"/>
              </a:rPr>
              <a:t> </a:t>
            </a:r>
            <a:r>
              <a:rPr sz="2400" dirty="0">
                <a:solidFill>
                  <a:srgbClr val="585858"/>
                </a:solidFill>
                <a:latin typeface="Corbel"/>
                <a:cs typeface="Corbel"/>
              </a:rPr>
              <a:t>used</a:t>
            </a:r>
            <a:r>
              <a:rPr sz="2400" spc="-75" dirty="0">
                <a:solidFill>
                  <a:srgbClr val="585858"/>
                </a:solidFill>
                <a:latin typeface="Corbel"/>
                <a:cs typeface="Corbel"/>
              </a:rPr>
              <a:t> </a:t>
            </a:r>
            <a:r>
              <a:rPr sz="2400" spc="-25" dirty="0">
                <a:solidFill>
                  <a:srgbClr val="585858"/>
                </a:solidFill>
                <a:latin typeface="Corbel"/>
                <a:cs typeface="Corbel"/>
              </a:rPr>
              <a:t>to </a:t>
            </a:r>
            <a:r>
              <a:rPr sz="2400" spc="-10" dirty="0">
                <a:solidFill>
                  <a:srgbClr val="585858"/>
                </a:solidFill>
                <a:latin typeface="Corbel"/>
                <a:cs typeface="Corbel"/>
              </a:rPr>
              <a:t>communicate</a:t>
            </a:r>
            <a:r>
              <a:rPr sz="2400" spc="-45" dirty="0">
                <a:solidFill>
                  <a:srgbClr val="585858"/>
                </a:solidFill>
                <a:latin typeface="Corbel"/>
                <a:cs typeface="Corbel"/>
              </a:rPr>
              <a:t> </a:t>
            </a:r>
            <a:r>
              <a:rPr sz="2400" dirty="0">
                <a:solidFill>
                  <a:srgbClr val="585858"/>
                </a:solidFill>
                <a:latin typeface="Corbel"/>
                <a:cs typeface="Corbel"/>
              </a:rPr>
              <a:t>and</a:t>
            </a:r>
            <a:r>
              <a:rPr sz="2400" spc="-60" dirty="0">
                <a:solidFill>
                  <a:srgbClr val="585858"/>
                </a:solidFill>
                <a:latin typeface="Corbel"/>
                <a:cs typeface="Corbel"/>
              </a:rPr>
              <a:t> </a:t>
            </a:r>
            <a:r>
              <a:rPr sz="2400" dirty="0">
                <a:solidFill>
                  <a:srgbClr val="585858"/>
                </a:solidFill>
                <a:latin typeface="Corbel"/>
                <a:cs typeface="Corbel"/>
              </a:rPr>
              <a:t>both</a:t>
            </a:r>
            <a:r>
              <a:rPr sz="2400" spc="-50" dirty="0">
                <a:solidFill>
                  <a:srgbClr val="585858"/>
                </a:solidFill>
                <a:latin typeface="Corbel"/>
                <a:cs typeface="Corbel"/>
              </a:rPr>
              <a:t> </a:t>
            </a:r>
            <a:r>
              <a:rPr sz="2400" dirty="0">
                <a:solidFill>
                  <a:srgbClr val="585858"/>
                </a:solidFill>
                <a:latin typeface="Corbel"/>
                <a:cs typeface="Corbel"/>
              </a:rPr>
              <a:t>these</a:t>
            </a:r>
            <a:r>
              <a:rPr sz="2400" spc="-65" dirty="0">
                <a:solidFill>
                  <a:srgbClr val="585858"/>
                </a:solidFill>
                <a:latin typeface="Corbel"/>
                <a:cs typeface="Corbel"/>
              </a:rPr>
              <a:t> </a:t>
            </a:r>
            <a:r>
              <a:rPr sz="2400" dirty="0">
                <a:solidFill>
                  <a:srgbClr val="585858"/>
                </a:solidFill>
                <a:latin typeface="Corbel"/>
                <a:cs typeface="Corbel"/>
              </a:rPr>
              <a:t>and</a:t>
            </a:r>
            <a:r>
              <a:rPr sz="2400" spc="-45" dirty="0">
                <a:solidFill>
                  <a:srgbClr val="585858"/>
                </a:solidFill>
                <a:latin typeface="Corbel"/>
                <a:cs typeface="Corbel"/>
              </a:rPr>
              <a:t> </a:t>
            </a:r>
            <a:r>
              <a:rPr sz="2400" spc="-10" dirty="0">
                <a:solidFill>
                  <a:srgbClr val="585858"/>
                </a:solidFill>
                <a:latin typeface="Corbel"/>
                <a:cs typeface="Corbel"/>
              </a:rPr>
              <a:t>reading </a:t>
            </a:r>
            <a:r>
              <a:rPr sz="2400" dirty="0">
                <a:solidFill>
                  <a:srgbClr val="585858"/>
                </a:solidFill>
                <a:latin typeface="Corbel"/>
                <a:cs typeface="Corbel"/>
              </a:rPr>
              <a:t>books</a:t>
            </a:r>
            <a:r>
              <a:rPr sz="2400" spc="-70" dirty="0">
                <a:solidFill>
                  <a:srgbClr val="585858"/>
                </a:solidFill>
                <a:latin typeface="Corbel"/>
                <a:cs typeface="Corbel"/>
              </a:rPr>
              <a:t> </a:t>
            </a:r>
            <a:r>
              <a:rPr sz="2400" dirty="0">
                <a:solidFill>
                  <a:srgbClr val="585858"/>
                </a:solidFill>
                <a:latin typeface="Corbel"/>
                <a:cs typeface="Corbel"/>
              </a:rPr>
              <a:t>are</a:t>
            </a:r>
            <a:r>
              <a:rPr sz="2400" spc="-65" dirty="0">
                <a:solidFill>
                  <a:srgbClr val="585858"/>
                </a:solidFill>
                <a:latin typeface="Corbel"/>
                <a:cs typeface="Corbel"/>
              </a:rPr>
              <a:t> </a:t>
            </a:r>
            <a:r>
              <a:rPr sz="2400" dirty="0">
                <a:solidFill>
                  <a:srgbClr val="585858"/>
                </a:solidFill>
                <a:latin typeface="Corbel"/>
                <a:cs typeface="Corbel"/>
              </a:rPr>
              <a:t>brought</a:t>
            </a:r>
            <a:r>
              <a:rPr sz="2400" spc="-70" dirty="0">
                <a:solidFill>
                  <a:srgbClr val="585858"/>
                </a:solidFill>
                <a:latin typeface="Corbel"/>
                <a:cs typeface="Corbel"/>
              </a:rPr>
              <a:t> </a:t>
            </a:r>
            <a:r>
              <a:rPr sz="2400" dirty="0">
                <a:solidFill>
                  <a:srgbClr val="585858"/>
                </a:solidFill>
                <a:latin typeface="Corbel"/>
                <a:cs typeface="Corbel"/>
              </a:rPr>
              <a:t>into</a:t>
            </a:r>
            <a:r>
              <a:rPr sz="2400" spc="-70" dirty="0">
                <a:solidFill>
                  <a:srgbClr val="585858"/>
                </a:solidFill>
                <a:latin typeface="Corbel"/>
                <a:cs typeface="Corbel"/>
              </a:rPr>
              <a:t> </a:t>
            </a:r>
            <a:r>
              <a:rPr sz="2400" dirty="0">
                <a:solidFill>
                  <a:srgbClr val="585858"/>
                </a:solidFill>
                <a:latin typeface="Corbel"/>
                <a:cs typeface="Corbel"/>
              </a:rPr>
              <a:t>school</a:t>
            </a:r>
            <a:r>
              <a:rPr sz="2400" spc="-60" dirty="0">
                <a:solidFill>
                  <a:srgbClr val="585858"/>
                </a:solidFill>
                <a:latin typeface="Corbel"/>
                <a:cs typeface="Corbel"/>
              </a:rPr>
              <a:t> </a:t>
            </a:r>
            <a:r>
              <a:rPr sz="2400" b="1" spc="-10" dirty="0">
                <a:solidFill>
                  <a:srgbClr val="585858"/>
                </a:solidFill>
                <a:latin typeface="Corbel"/>
                <a:cs typeface="Corbel"/>
              </a:rPr>
              <a:t>daily</a:t>
            </a:r>
            <a:endParaRPr sz="2400" dirty="0">
              <a:latin typeface="Corbel"/>
              <a:cs typeface="Corbel"/>
            </a:endParaRPr>
          </a:p>
          <a:p>
            <a:pPr marL="195580" indent="-182880">
              <a:lnSpc>
                <a:spcPct val="100000"/>
              </a:lnSpc>
              <a:spcBef>
                <a:spcPts val="195"/>
              </a:spcBef>
              <a:buClr>
                <a:srgbClr val="40B9D2"/>
              </a:buClr>
              <a:buFont typeface="Wingdings 2"/>
              <a:buChar char=""/>
              <a:tabLst>
                <a:tab pos="195580" algn="l"/>
              </a:tabLst>
            </a:pPr>
            <a:r>
              <a:rPr sz="2400" dirty="0">
                <a:solidFill>
                  <a:srgbClr val="585858"/>
                </a:solidFill>
                <a:latin typeface="Corbel"/>
                <a:cs typeface="Corbel"/>
              </a:rPr>
              <a:t>Engage</a:t>
            </a:r>
            <a:r>
              <a:rPr sz="2400" spc="-80" dirty="0">
                <a:solidFill>
                  <a:srgbClr val="585858"/>
                </a:solidFill>
                <a:latin typeface="Corbel"/>
                <a:cs typeface="Corbel"/>
              </a:rPr>
              <a:t> </a:t>
            </a:r>
            <a:r>
              <a:rPr sz="2400" dirty="0">
                <a:solidFill>
                  <a:srgbClr val="585858"/>
                </a:solidFill>
                <a:latin typeface="Corbel"/>
                <a:cs typeface="Corbel"/>
              </a:rPr>
              <a:t>in</a:t>
            </a:r>
            <a:r>
              <a:rPr sz="2400" spc="-70" dirty="0">
                <a:solidFill>
                  <a:srgbClr val="585858"/>
                </a:solidFill>
                <a:latin typeface="Corbel"/>
                <a:cs typeface="Corbel"/>
              </a:rPr>
              <a:t> </a:t>
            </a:r>
            <a:r>
              <a:rPr sz="2400" dirty="0">
                <a:solidFill>
                  <a:srgbClr val="585858"/>
                </a:solidFill>
                <a:latin typeface="Corbel"/>
                <a:cs typeface="Corbel"/>
              </a:rPr>
              <a:t>the</a:t>
            </a:r>
            <a:r>
              <a:rPr sz="2400" spc="-65" dirty="0">
                <a:solidFill>
                  <a:srgbClr val="585858"/>
                </a:solidFill>
                <a:latin typeface="Corbel"/>
                <a:cs typeface="Corbel"/>
              </a:rPr>
              <a:t> </a:t>
            </a:r>
            <a:r>
              <a:rPr sz="2400" dirty="0">
                <a:solidFill>
                  <a:srgbClr val="585858"/>
                </a:solidFill>
                <a:latin typeface="Corbel"/>
                <a:cs typeface="Corbel"/>
              </a:rPr>
              <a:t>home</a:t>
            </a:r>
            <a:r>
              <a:rPr sz="2400" spc="-75" dirty="0">
                <a:solidFill>
                  <a:srgbClr val="585858"/>
                </a:solidFill>
                <a:latin typeface="Corbel"/>
                <a:cs typeface="Corbel"/>
              </a:rPr>
              <a:t> </a:t>
            </a:r>
            <a:r>
              <a:rPr sz="2400" dirty="0" smtClean="0">
                <a:solidFill>
                  <a:srgbClr val="585858"/>
                </a:solidFill>
                <a:latin typeface="Corbel"/>
                <a:cs typeface="Corbel"/>
              </a:rPr>
              <a:t>learning</a:t>
            </a:r>
            <a:endParaRPr sz="2400" dirty="0">
              <a:latin typeface="Corbel"/>
              <a:cs typeface="Corbel"/>
            </a:endParaRPr>
          </a:p>
        </p:txBody>
      </p:sp>
      <p:sp>
        <p:nvSpPr>
          <p:cNvPr id="4" name="Rectangle 3"/>
          <p:cNvSpPr/>
          <p:nvPr/>
        </p:nvSpPr>
        <p:spPr>
          <a:xfrm>
            <a:off x="381000" y="5570286"/>
            <a:ext cx="11106337" cy="1682512"/>
          </a:xfrm>
          <a:prstGeom prst="rect">
            <a:avLst/>
          </a:prstGeom>
        </p:spPr>
        <p:txBody>
          <a:bodyPr wrap="square">
            <a:spAutoFit/>
          </a:bodyPr>
          <a:lstStyle/>
          <a:p>
            <a:pPr marL="12700" marR="5080">
              <a:lnSpc>
                <a:spcPts val="5830"/>
              </a:lnSpc>
              <a:spcBef>
                <a:spcPts val="835"/>
              </a:spcBef>
            </a:pPr>
            <a:r>
              <a:rPr lang="en-GB" sz="1800" spc="-60" dirty="0" smtClean="0">
                <a:solidFill>
                  <a:schemeClr val="tx1"/>
                </a:solidFill>
                <a:latin typeface="Corbel"/>
                <a:cs typeface="Corbel"/>
                <a:hlinkClick r:id="rId2"/>
              </a:rPr>
              <a:t>                                                                                        Robins@watlington.oxon.sch.uk</a:t>
            </a:r>
            <a:r>
              <a:rPr lang="en-GB" sz="1800" spc="-60" dirty="0" smtClean="0">
                <a:solidFill>
                  <a:schemeClr val="tx1"/>
                </a:solidFill>
                <a:latin typeface="Corbel"/>
                <a:cs typeface="Corbel"/>
              </a:rPr>
              <a:t>                              </a:t>
            </a:r>
            <a:r>
              <a:rPr lang="en-GB" sz="1800" spc="-60" dirty="0" smtClean="0">
                <a:solidFill>
                  <a:schemeClr val="tx1"/>
                </a:solidFill>
                <a:latin typeface="Corbel"/>
                <a:cs typeface="Corbel"/>
                <a:hlinkClick r:id="rId3"/>
              </a:rPr>
              <a:t>Hedgehogs@watlington.oxon.sch.uk</a:t>
            </a:r>
            <a:endParaRPr lang="en-GB" sz="1800" spc="-60" dirty="0" smtClean="0">
              <a:solidFill>
                <a:schemeClr val="tx1"/>
              </a:solidFill>
              <a:latin typeface="Corbel"/>
              <a:cs typeface="Corbel"/>
            </a:endParaRPr>
          </a:p>
          <a:p>
            <a:pPr marL="12700" marR="5080">
              <a:lnSpc>
                <a:spcPts val="5830"/>
              </a:lnSpc>
              <a:spcBef>
                <a:spcPts val="835"/>
              </a:spcBef>
            </a:pPr>
            <a:endParaRPr lang="en-GB" sz="1800" spc="-60" dirty="0" smtClean="0">
              <a:solidFill>
                <a:schemeClr val="tx1"/>
              </a:solidFill>
              <a:latin typeface="Corbel"/>
              <a:cs typeface="Corbe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4400" y="1981200"/>
            <a:ext cx="2279015" cy="1575431"/>
          </a:xfrm>
          <a:prstGeom prst="rect">
            <a:avLst/>
          </a:prstGeom>
        </p:spPr>
        <p:txBody>
          <a:bodyPr vert="horz" wrap="square" lIns="0" tIns="74295" rIns="0" bIns="0" rtlCol="0">
            <a:spAutoFit/>
          </a:bodyPr>
          <a:lstStyle/>
          <a:p>
            <a:pPr marL="12700" marR="5080">
              <a:lnSpc>
                <a:spcPts val="3890"/>
              </a:lnSpc>
              <a:spcBef>
                <a:spcPts val="585"/>
              </a:spcBef>
            </a:pPr>
            <a:r>
              <a:rPr sz="3600" spc="-50" dirty="0">
                <a:solidFill>
                  <a:srgbClr val="FFFFFF"/>
                </a:solidFill>
                <a:latin typeface="Twinkl" pitchFamily="2" charset="0"/>
                <a:cs typeface="Corbel"/>
              </a:rPr>
              <a:t>Some</a:t>
            </a:r>
            <a:r>
              <a:rPr sz="3600" spc="-105" dirty="0">
                <a:solidFill>
                  <a:srgbClr val="FFFFFF"/>
                </a:solidFill>
                <a:latin typeface="Twinkl" pitchFamily="2" charset="0"/>
                <a:cs typeface="Corbel"/>
              </a:rPr>
              <a:t> </a:t>
            </a:r>
            <a:r>
              <a:rPr sz="3600" spc="-65" dirty="0">
                <a:solidFill>
                  <a:srgbClr val="FFFFFF"/>
                </a:solidFill>
                <a:latin typeface="Twinkl" pitchFamily="2" charset="0"/>
                <a:cs typeface="Corbel"/>
              </a:rPr>
              <a:t>useful </a:t>
            </a:r>
            <a:r>
              <a:rPr sz="3600" spc="-10" dirty="0">
                <a:solidFill>
                  <a:srgbClr val="FFFFFF"/>
                </a:solidFill>
                <a:latin typeface="Twinkl" pitchFamily="2" charset="0"/>
                <a:cs typeface="Corbel"/>
              </a:rPr>
              <a:t>ideas</a:t>
            </a:r>
            <a:endParaRPr sz="3600" dirty="0">
              <a:latin typeface="Twinkl" pitchFamily="2" charset="0"/>
              <a:cs typeface="Corbel"/>
            </a:endParaRPr>
          </a:p>
        </p:txBody>
      </p:sp>
      <p:sp>
        <p:nvSpPr>
          <p:cNvPr id="3" name="object 3"/>
          <p:cNvSpPr txBox="1"/>
          <p:nvPr/>
        </p:nvSpPr>
        <p:spPr>
          <a:xfrm>
            <a:off x="3810000" y="228600"/>
            <a:ext cx="6740525" cy="6052298"/>
          </a:xfrm>
          <a:prstGeom prst="rect">
            <a:avLst/>
          </a:prstGeom>
        </p:spPr>
        <p:txBody>
          <a:bodyPr vert="horz" wrap="square" lIns="0" tIns="131445" rIns="0" bIns="0" rtlCol="0">
            <a:spAutoFit/>
          </a:bodyPr>
          <a:lstStyle/>
          <a:p>
            <a:pPr marL="12700">
              <a:lnSpc>
                <a:spcPct val="100000"/>
              </a:lnSpc>
              <a:spcBef>
                <a:spcPts val="1035"/>
              </a:spcBef>
            </a:pPr>
            <a:r>
              <a:rPr sz="2200" u="sng" spc="-10" dirty="0">
                <a:solidFill>
                  <a:srgbClr val="90BA22"/>
                </a:solidFill>
                <a:uFill>
                  <a:solidFill>
                    <a:srgbClr val="90BA22"/>
                  </a:solidFill>
                </a:uFill>
                <a:latin typeface="Century Gothic"/>
                <a:cs typeface="Century Gothic"/>
                <a:hlinkClick r:id="rId2"/>
              </a:rPr>
              <a:t>Bookstart</a:t>
            </a:r>
            <a:endParaRPr sz="2200" dirty="0">
              <a:latin typeface="Century Gothic"/>
              <a:cs typeface="Century Gothic"/>
            </a:endParaRPr>
          </a:p>
          <a:p>
            <a:pPr marL="12700" marR="1978660">
              <a:lnSpc>
                <a:spcPts val="3579"/>
              </a:lnSpc>
              <a:spcBef>
                <a:spcPts val="270"/>
              </a:spcBef>
            </a:pPr>
            <a:r>
              <a:rPr sz="2200" dirty="0">
                <a:solidFill>
                  <a:srgbClr val="585858"/>
                </a:solidFill>
                <a:latin typeface="Century Gothic"/>
                <a:cs typeface="Century Gothic"/>
              </a:rPr>
              <a:t>Spot</a:t>
            </a:r>
            <a:r>
              <a:rPr sz="2200" spc="-50" dirty="0">
                <a:solidFill>
                  <a:srgbClr val="585858"/>
                </a:solidFill>
                <a:latin typeface="Century Gothic"/>
                <a:cs typeface="Century Gothic"/>
              </a:rPr>
              <a:t> </a:t>
            </a:r>
            <a:r>
              <a:rPr sz="2200" dirty="0">
                <a:solidFill>
                  <a:srgbClr val="585858"/>
                </a:solidFill>
                <a:latin typeface="Century Gothic"/>
                <a:cs typeface="Century Gothic"/>
              </a:rPr>
              <a:t>numbers</a:t>
            </a:r>
            <a:r>
              <a:rPr sz="2200" spc="-65" dirty="0">
                <a:solidFill>
                  <a:srgbClr val="585858"/>
                </a:solidFill>
                <a:latin typeface="Century Gothic"/>
                <a:cs typeface="Century Gothic"/>
              </a:rPr>
              <a:t> </a:t>
            </a:r>
            <a:r>
              <a:rPr sz="2200" dirty="0">
                <a:solidFill>
                  <a:srgbClr val="585858"/>
                </a:solidFill>
                <a:latin typeface="Century Gothic"/>
                <a:cs typeface="Century Gothic"/>
              </a:rPr>
              <a:t>when</a:t>
            </a:r>
            <a:r>
              <a:rPr sz="2200" spc="-75" dirty="0">
                <a:solidFill>
                  <a:srgbClr val="585858"/>
                </a:solidFill>
                <a:latin typeface="Century Gothic"/>
                <a:cs typeface="Century Gothic"/>
              </a:rPr>
              <a:t> </a:t>
            </a:r>
            <a:r>
              <a:rPr sz="2200" dirty="0">
                <a:solidFill>
                  <a:srgbClr val="585858"/>
                </a:solidFill>
                <a:latin typeface="Century Gothic"/>
                <a:cs typeface="Century Gothic"/>
              </a:rPr>
              <a:t>out</a:t>
            </a:r>
            <a:r>
              <a:rPr sz="2200" spc="-50" dirty="0">
                <a:solidFill>
                  <a:srgbClr val="585858"/>
                </a:solidFill>
                <a:latin typeface="Century Gothic"/>
                <a:cs typeface="Century Gothic"/>
              </a:rPr>
              <a:t> </a:t>
            </a:r>
            <a:r>
              <a:rPr sz="2200" dirty="0">
                <a:solidFill>
                  <a:srgbClr val="585858"/>
                </a:solidFill>
                <a:latin typeface="Century Gothic"/>
                <a:cs typeface="Century Gothic"/>
              </a:rPr>
              <a:t>and</a:t>
            </a:r>
            <a:r>
              <a:rPr sz="2200" spc="-55" dirty="0">
                <a:solidFill>
                  <a:srgbClr val="585858"/>
                </a:solidFill>
                <a:latin typeface="Century Gothic"/>
                <a:cs typeface="Century Gothic"/>
              </a:rPr>
              <a:t> </a:t>
            </a:r>
            <a:r>
              <a:rPr sz="2200" spc="-10" dirty="0">
                <a:solidFill>
                  <a:srgbClr val="585858"/>
                </a:solidFill>
                <a:latin typeface="Century Gothic"/>
                <a:cs typeface="Century Gothic"/>
              </a:rPr>
              <a:t>about </a:t>
            </a:r>
            <a:r>
              <a:rPr lang="en-GB" sz="2200" spc="-10" dirty="0" smtClean="0">
                <a:solidFill>
                  <a:srgbClr val="585858"/>
                </a:solidFill>
                <a:latin typeface="Century Gothic"/>
                <a:cs typeface="Century Gothic"/>
              </a:rPr>
              <a:t>and talk mathematically</a:t>
            </a:r>
          </a:p>
          <a:p>
            <a:pPr marL="12700" marR="1978660">
              <a:lnSpc>
                <a:spcPts val="3579"/>
              </a:lnSpc>
              <a:spcBef>
                <a:spcPts val="270"/>
              </a:spcBef>
            </a:pPr>
            <a:r>
              <a:rPr sz="2200" u="sng" dirty="0" smtClean="0">
                <a:solidFill>
                  <a:srgbClr val="90BA22"/>
                </a:solidFill>
                <a:uFill>
                  <a:solidFill>
                    <a:srgbClr val="90BA22"/>
                  </a:solidFill>
                </a:uFill>
                <a:latin typeface="Century Gothic"/>
                <a:cs typeface="Century Gothic"/>
                <a:hlinkClick r:id="rId3"/>
              </a:rPr>
              <a:t>Teach</a:t>
            </a:r>
            <a:r>
              <a:rPr sz="2200" u="sng" spc="-55" dirty="0" smtClean="0">
                <a:solidFill>
                  <a:srgbClr val="90BA22"/>
                </a:solidFill>
                <a:uFill>
                  <a:solidFill>
                    <a:srgbClr val="90BA22"/>
                  </a:solidFill>
                </a:uFill>
                <a:latin typeface="Century Gothic"/>
                <a:cs typeface="Century Gothic"/>
                <a:hlinkClick r:id="rId3"/>
              </a:rPr>
              <a:t> </a:t>
            </a:r>
            <a:r>
              <a:rPr sz="2200" u="sng" dirty="0">
                <a:solidFill>
                  <a:srgbClr val="90BA22"/>
                </a:solidFill>
                <a:uFill>
                  <a:solidFill>
                    <a:srgbClr val="90BA22"/>
                  </a:solidFill>
                </a:uFill>
                <a:latin typeface="Century Gothic"/>
                <a:cs typeface="Century Gothic"/>
                <a:hlinkClick r:id="rId3"/>
              </a:rPr>
              <a:t>your</a:t>
            </a:r>
            <a:r>
              <a:rPr sz="2200" u="sng" spc="-40" dirty="0">
                <a:solidFill>
                  <a:srgbClr val="90BA22"/>
                </a:solidFill>
                <a:uFill>
                  <a:solidFill>
                    <a:srgbClr val="90BA22"/>
                  </a:solidFill>
                </a:uFill>
                <a:latin typeface="Century Gothic"/>
                <a:cs typeface="Century Gothic"/>
                <a:hlinkClick r:id="rId3"/>
              </a:rPr>
              <a:t> </a:t>
            </a:r>
            <a:r>
              <a:rPr sz="2200" u="sng" dirty="0">
                <a:solidFill>
                  <a:srgbClr val="90BA22"/>
                </a:solidFill>
                <a:uFill>
                  <a:solidFill>
                    <a:srgbClr val="90BA22"/>
                  </a:solidFill>
                </a:uFill>
                <a:latin typeface="Century Gothic"/>
                <a:cs typeface="Century Gothic"/>
                <a:hlinkClick r:id="rId3"/>
              </a:rPr>
              <a:t>monster</a:t>
            </a:r>
            <a:r>
              <a:rPr sz="2200" u="sng" spc="-85" dirty="0">
                <a:solidFill>
                  <a:srgbClr val="90BA22"/>
                </a:solidFill>
                <a:uFill>
                  <a:solidFill>
                    <a:srgbClr val="90BA22"/>
                  </a:solidFill>
                </a:uFill>
                <a:latin typeface="Century Gothic"/>
                <a:cs typeface="Century Gothic"/>
                <a:hlinkClick r:id="rId3"/>
              </a:rPr>
              <a:t> </a:t>
            </a:r>
            <a:r>
              <a:rPr sz="2200" u="sng" dirty="0">
                <a:solidFill>
                  <a:srgbClr val="90BA22"/>
                </a:solidFill>
                <a:uFill>
                  <a:solidFill>
                    <a:srgbClr val="90BA22"/>
                  </a:solidFill>
                </a:uFill>
                <a:latin typeface="Century Gothic"/>
                <a:cs typeface="Century Gothic"/>
                <a:hlinkClick r:id="rId3"/>
              </a:rPr>
              <a:t>to</a:t>
            </a:r>
            <a:r>
              <a:rPr sz="2200" u="sng" spc="-65" dirty="0">
                <a:solidFill>
                  <a:srgbClr val="90BA22"/>
                </a:solidFill>
                <a:uFill>
                  <a:solidFill>
                    <a:srgbClr val="90BA22"/>
                  </a:solidFill>
                </a:uFill>
                <a:latin typeface="Century Gothic"/>
                <a:cs typeface="Century Gothic"/>
                <a:hlinkClick r:id="rId3"/>
              </a:rPr>
              <a:t> </a:t>
            </a:r>
            <a:r>
              <a:rPr sz="2200" u="sng" spc="-20" dirty="0">
                <a:solidFill>
                  <a:srgbClr val="90BA22"/>
                </a:solidFill>
                <a:uFill>
                  <a:solidFill>
                    <a:srgbClr val="90BA22"/>
                  </a:solidFill>
                </a:uFill>
                <a:latin typeface="Century Gothic"/>
                <a:cs typeface="Century Gothic"/>
                <a:hlinkClick r:id="rId3"/>
              </a:rPr>
              <a:t>read</a:t>
            </a:r>
            <a:endParaRPr sz="2200" dirty="0">
              <a:latin typeface="Century Gothic"/>
              <a:cs typeface="Century Gothic"/>
            </a:endParaRPr>
          </a:p>
          <a:p>
            <a:pPr marL="12700">
              <a:lnSpc>
                <a:spcPct val="100000"/>
              </a:lnSpc>
              <a:spcBef>
                <a:spcPts val="660"/>
              </a:spcBef>
            </a:pPr>
            <a:r>
              <a:rPr sz="2200" dirty="0">
                <a:solidFill>
                  <a:srgbClr val="585858"/>
                </a:solidFill>
                <a:latin typeface="Century Gothic"/>
                <a:cs typeface="Century Gothic"/>
              </a:rPr>
              <a:t>Local</a:t>
            </a:r>
            <a:r>
              <a:rPr sz="2200" spc="-70" dirty="0">
                <a:solidFill>
                  <a:srgbClr val="585858"/>
                </a:solidFill>
                <a:latin typeface="Century Gothic"/>
                <a:cs typeface="Century Gothic"/>
              </a:rPr>
              <a:t> </a:t>
            </a:r>
            <a:r>
              <a:rPr sz="2200" spc="-10" dirty="0">
                <a:solidFill>
                  <a:srgbClr val="585858"/>
                </a:solidFill>
                <a:latin typeface="Century Gothic"/>
                <a:cs typeface="Century Gothic"/>
              </a:rPr>
              <a:t>library</a:t>
            </a:r>
            <a:endParaRPr sz="2200" dirty="0">
              <a:latin typeface="Century Gothic"/>
              <a:cs typeface="Century Gothic"/>
            </a:endParaRPr>
          </a:p>
          <a:p>
            <a:pPr marL="12700" marR="145415">
              <a:lnSpc>
                <a:spcPts val="3579"/>
              </a:lnSpc>
              <a:spcBef>
                <a:spcPts val="275"/>
              </a:spcBef>
            </a:pPr>
            <a:r>
              <a:rPr sz="2200" dirty="0">
                <a:solidFill>
                  <a:srgbClr val="585858"/>
                </a:solidFill>
                <a:latin typeface="Century Gothic"/>
                <a:cs typeface="Century Gothic"/>
              </a:rPr>
              <a:t>Count</a:t>
            </a:r>
            <a:r>
              <a:rPr sz="2200" spc="-50" dirty="0">
                <a:solidFill>
                  <a:srgbClr val="585858"/>
                </a:solidFill>
                <a:latin typeface="Century Gothic"/>
                <a:cs typeface="Century Gothic"/>
              </a:rPr>
              <a:t> </a:t>
            </a:r>
            <a:r>
              <a:rPr lang="en-GB" sz="2200" dirty="0" smtClean="0">
                <a:solidFill>
                  <a:srgbClr val="585858"/>
                </a:solidFill>
                <a:latin typeface="Century Gothic"/>
                <a:cs typeface="Century Gothic"/>
              </a:rPr>
              <a:t>everything</a:t>
            </a:r>
            <a:r>
              <a:rPr sz="2200" spc="-50" dirty="0" smtClean="0">
                <a:solidFill>
                  <a:srgbClr val="585858"/>
                </a:solidFill>
                <a:latin typeface="Century Gothic"/>
                <a:cs typeface="Century Gothic"/>
              </a:rPr>
              <a:t> </a:t>
            </a:r>
            <a:r>
              <a:rPr sz="2200" dirty="0">
                <a:solidFill>
                  <a:srgbClr val="585858"/>
                </a:solidFill>
                <a:latin typeface="Century Gothic"/>
                <a:cs typeface="Century Gothic"/>
              </a:rPr>
              <a:t>–</a:t>
            </a:r>
            <a:r>
              <a:rPr sz="2200" spc="-45" dirty="0">
                <a:solidFill>
                  <a:srgbClr val="585858"/>
                </a:solidFill>
                <a:latin typeface="Century Gothic"/>
                <a:cs typeface="Century Gothic"/>
              </a:rPr>
              <a:t> </a:t>
            </a:r>
            <a:r>
              <a:rPr sz="2200" dirty="0" smtClean="0">
                <a:solidFill>
                  <a:srgbClr val="585858"/>
                </a:solidFill>
                <a:latin typeface="Century Gothic"/>
                <a:cs typeface="Century Gothic"/>
              </a:rPr>
              <a:t>k</a:t>
            </a:r>
            <a:r>
              <a:rPr lang="en-GB" sz="2200" dirty="0" err="1" smtClean="0">
                <a:solidFill>
                  <a:srgbClr val="585858"/>
                </a:solidFill>
                <a:latin typeface="Century Gothic"/>
                <a:cs typeface="Century Gothic"/>
              </a:rPr>
              <a:t>nives</a:t>
            </a:r>
            <a:r>
              <a:rPr lang="en-GB" sz="2200" dirty="0" smtClean="0">
                <a:solidFill>
                  <a:srgbClr val="585858"/>
                </a:solidFill>
                <a:latin typeface="Century Gothic"/>
                <a:cs typeface="Century Gothic"/>
              </a:rPr>
              <a:t> and </a:t>
            </a:r>
            <a:r>
              <a:rPr sz="2200" dirty="0" smtClean="0">
                <a:solidFill>
                  <a:srgbClr val="585858"/>
                </a:solidFill>
                <a:latin typeface="Century Gothic"/>
                <a:cs typeface="Century Gothic"/>
              </a:rPr>
              <a:t>forks</a:t>
            </a:r>
            <a:r>
              <a:rPr sz="2200" dirty="0">
                <a:solidFill>
                  <a:srgbClr val="585858"/>
                </a:solidFill>
                <a:latin typeface="Century Gothic"/>
                <a:cs typeface="Century Gothic"/>
              </a:rPr>
              <a:t>,</a:t>
            </a:r>
            <a:r>
              <a:rPr sz="2200" spc="-50" dirty="0">
                <a:solidFill>
                  <a:srgbClr val="585858"/>
                </a:solidFill>
                <a:latin typeface="Century Gothic"/>
                <a:cs typeface="Century Gothic"/>
              </a:rPr>
              <a:t> </a:t>
            </a:r>
            <a:r>
              <a:rPr sz="2200" dirty="0" smtClean="0">
                <a:solidFill>
                  <a:srgbClr val="585858"/>
                </a:solidFill>
                <a:latin typeface="Century Gothic"/>
                <a:cs typeface="Century Gothic"/>
              </a:rPr>
              <a:t>fruit</a:t>
            </a:r>
            <a:r>
              <a:rPr lang="en-GB" sz="2200" dirty="0" smtClean="0">
                <a:solidFill>
                  <a:srgbClr val="585858"/>
                </a:solidFill>
                <a:latin typeface="Century Gothic"/>
                <a:cs typeface="Century Gothic"/>
              </a:rPr>
              <a:t>, socks</a:t>
            </a:r>
            <a:r>
              <a:rPr lang="en-GB" sz="2200" dirty="0" smtClean="0">
                <a:solidFill>
                  <a:srgbClr val="585858"/>
                </a:solidFill>
                <a:latin typeface="Century Gothic"/>
                <a:cs typeface="Century Gothic"/>
              </a:rPr>
              <a:t>…</a:t>
            </a:r>
            <a:endParaRPr lang="en-GB" sz="2200" spc="-25" dirty="0" smtClean="0">
              <a:solidFill>
                <a:srgbClr val="585858"/>
              </a:solidFill>
              <a:latin typeface="Century Gothic"/>
              <a:cs typeface="Century Gothic"/>
            </a:endParaRPr>
          </a:p>
          <a:p>
            <a:pPr marL="12700" marR="145415">
              <a:lnSpc>
                <a:spcPts val="3579"/>
              </a:lnSpc>
              <a:spcBef>
                <a:spcPts val="275"/>
              </a:spcBef>
            </a:pPr>
            <a:r>
              <a:rPr sz="2200" dirty="0" smtClean="0">
                <a:solidFill>
                  <a:srgbClr val="585858"/>
                </a:solidFill>
                <a:latin typeface="Century Gothic"/>
                <a:cs typeface="Century Gothic"/>
              </a:rPr>
              <a:t>Bedtime</a:t>
            </a:r>
            <a:r>
              <a:rPr sz="2200" spc="-55" dirty="0" smtClean="0">
                <a:solidFill>
                  <a:srgbClr val="585858"/>
                </a:solidFill>
                <a:latin typeface="Century Gothic"/>
                <a:cs typeface="Century Gothic"/>
              </a:rPr>
              <a:t> </a:t>
            </a:r>
            <a:r>
              <a:rPr sz="2200" dirty="0">
                <a:solidFill>
                  <a:srgbClr val="585858"/>
                </a:solidFill>
                <a:latin typeface="Century Gothic"/>
                <a:cs typeface="Century Gothic"/>
              </a:rPr>
              <a:t>stories</a:t>
            </a:r>
            <a:r>
              <a:rPr sz="2200" spc="-75" dirty="0">
                <a:solidFill>
                  <a:srgbClr val="585858"/>
                </a:solidFill>
                <a:latin typeface="Century Gothic"/>
                <a:cs typeface="Century Gothic"/>
              </a:rPr>
              <a:t> </a:t>
            </a:r>
            <a:r>
              <a:rPr sz="2200" dirty="0">
                <a:solidFill>
                  <a:srgbClr val="585858"/>
                </a:solidFill>
                <a:latin typeface="Century Gothic"/>
                <a:cs typeface="Century Gothic"/>
              </a:rPr>
              <a:t>–</a:t>
            </a:r>
            <a:r>
              <a:rPr sz="2200" spc="-45" dirty="0">
                <a:solidFill>
                  <a:srgbClr val="585858"/>
                </a:solidFill>
                <a:latin typeface="Century Gothic"/>
                <a:cs typeface="Century Gothic"/>
              </a:rPr>
              <a:t> </a:t>
            </a:r>
            <a:r>
              <a:rPr sz="2200" dirty="0">
                <a:solidFill>
                  <a:srgbClr val="585858"/>
                </a:solidFill>
                <a:latin typeface="Century Gothic"/>
                <a:cs typeface="Century Gothic"/>
              </a:rPr>
              <a:t>every</a:t>
            </a:r>
            <a:r>
              <a:rPr sz="2200" spc="-65" dirty="0">
                <a:solidFill>
                  <a:srgbClr val="585858"/>
                </a:solidFill>
                <a:latin typeface="Century Gothic"/>
                <a:cs typeface="Century Gothic"/>
              </a:rPr>
              <a:t> </a:t>
            </a:r>
            <a:r>
              <a:rPr sz="2200" spc="-10" dirty="0">
                <a:solidFill>
                  <a:srgbClr val="585858"/>
                </a:solidFill>
                <a:latin typeface="Century Gothic"/>
                <a:cs typeface="Century Gothic"/>
              </a:rPr>
              <a:t>night</a:t>
            </a:r>
            <a:endParaRPr sz="2200" dirty="0">
              <a:latin typeface="Century Gothic"/>
              <a:cs typeface="Century Gothic"/>
            </a:endParaRPr>
          </a:p>
          <a:p>
            <a:pPr marL="12700">
              <a:lnSpc>
                <a:spcPct val="100000"/>
              </a:lnSpc>
              <a:spcBef>
                <a:spcPts val="655"/>
              </a:spcBef>
            </a:pPr>
            <a:r>
              <a:rPr sz="2200" dirty="0">
                <a:solidFill>
                  <a:srgbClr val="585858"/>
                </a:solidFill>
                <a:latin typeface="Century Gothic"/>
                <a:cs typeface="Century Gothic"/>
              </a:rPr>
              <a:t>Story</a:t>
            </a:r>
            <a:r>
              <a:rPr sz="2200" spc="-45" dirty="0">
                <a:solidFill>
                  <a:srgbClr val="585858"/>
                </a:solidFill>
                <a:latin typeface="Century Gothic"/>
                <a:cs typeface="Century Gothic"/>
              </a:rPr>
              <a:t> </a:t>
            </a:r>
            <a:r>
              <a:rPr sz="2200" dirty="0">
                <a:solidFill>
                  <a:srgbClr val="585858"/>
                </a:solidFill>
                <a:latin typeface="Century Gothic"/>
                <a:cs typeface="Century Gothic"/>
              </a:rPr>
              <a:t>CDs</a:t>
            </a:r>
            <a:r>
              <a:rPr sz="2200" spc="-45" dirty="0">
                <a:solidFill>
                  <a:srgbClr val="585858"/>
                </a:solidFill>
                <a:latin typeface="Century Gothic"/>
                <a:cs typeface="Century Gothic"/>
              </a:rPr>
              <a:t> </a:t>
            </a:r>
            <a:r>
              <a:rPr sz="2200" dirty="0">
                <a:solidFill>
                  <a:srgbClr val="585858"/>
                </a:solidFill>
                <a:latin typeface="Century Gothic"/>
                <a:cs typeface="Century Gothic"/>
              </a:rPr>
              <a:t>at</a:t>
            </a:r>
            <a:r>
              <a:rPr sz="2200" spc="-25" dirty="0">
                <a:solidFill>
                  <a:srgbClr val="585858"/>
                </a:solidFill>
                <a:latin typeface="Century Gothic"/>
                <a:cs typeface="Century Gothic"/>
              </a:rPr>
              <a:t> </a:t>
            </a:r>
            <a:r>
              <a:rPr sz="2200" dirty="0">
                <a:solidFill>
                  <a:srgbClr val="585858"/>
                </a:solidFill>
                <a:latin typeface="Century Gothic"/>
                <a:cs typeface="Century Gothic"/>
              </a:rPr>
              <a:t>home/</a:t>
            </a:r>
            <a:r>
              <a:rPr sz="2200" spc="-45" dirty="0">
                <a:solidFill>
                  <a:srgbClr val="585858"/>
                </a:solidFill>
                <a:latin typeface="Century Gothic"/>
                <a:cs typeface="Century Gothic"/>
              </a:rPr>
              <a:t> </a:t>
            </a:r>
            <a:r>
              <a:rPr sz="2200" dirty="0">
                <a:solidFill>
                  <a:srgbClr val="585858"/>
                </a:solidFill>
                <a:latin typeface="Century Gothic"/>
                <a:cs typeface="Century Gothic"/>
              </a:rPr>
              <a:t>in</a:t>
            </a:r>
            <a:r>
              <a:rPr sz="2200" spc="-55" dirty="0">
                <a:solidFill>
                  <a:srgbClr val="585858"/>
                </a:solidFill>
                <a:latin typeface="Century Gothic"/>
                <a:cs typeface="Century Gothic"/>
              </a:rPr>
              <a:t> </a:t>
            </a:r>
            <a:r>
              <a:rPr sz="2200" dirty="0">
                <a:solidFill>
                  <a:srgbClr val="585858"/>
                </a:solidFill>
                <a:latin typeface="Century Gothic"/>
                <a:cs typeface="Century Gothic"/>
              </a:rPr>
              <a:t>the</a:t>
            </a:r>
            <a:r>
              <a:rPr sz="2200" spc="-45" dirty="0">
                <a:solidFill>
                  <a:srgbClr val="585858"/>
                </a:solidFill>
                <a:latin typeface="Century Gothic"/>
                <a:cs typeface="Century Gothic"/>
              </a:rPr>
              <a:t> </a:t>
            </a:r>
            <a:r>
              <a:rPr sz="2200" spc="-25" dirty="0" smtClean="0">
                <a:solidFill>
                  <a:srgbClr val="585858"/>
                </a:solidFill>
                <a:latin typeface="Century Gothic"/>
                <a:cs typeface="Century Gothic"/>
              </a:rPr>
              <a:t>car</a:t>
            </a:r>
            <a:endParaRPr sz="2200" dirty="0">
              <a:latin typeface="Century Gothic"/>
              <a:cs typeface="Century Gothic"/>
            </a:endParaRPr>
          </a:p>
          <a:p>
            <a:pPr marL="12700">
              <a:lnSpc>
                <a:spcPct val="100000"/>
              </a:lnSpc>
              <a:spcBef>
                <a:spcPts val="900"/>
              </a:spcBef>
            </a:pPr>
            <a:r>
              <a:rPr sz="2200" dirty="0">
                <a:solidFill>
                  <a:srgbClr val="585858"/>
                </a:solidFill>
                <a:latin typeface="Century Gothic"/>
                <a:cs typeface="Century Gothic"/>
              </a:rPr>
              <a:t>Outside</a:t>
            </a:r>
            <a:r>
              <a:rPr sz="2200" spc="-95" dirty="0">
                <a:solidFill>
                  <a:srgbClr val="585858"/>
                </a:solidFill>
                <a:latin typeface="Century Gothic"/>
                <a:cs typeface="Century Gothic"/>
              </a:rPr>
              <a:t> </a:t>
            </a:r>
            <a:r>
              <a:rPr sz="2200" dirty="0">
                <a:solidFill>
                  <a:srgbClr val="585858"/>
                </a:solidFill>
                <a:latin typeface="Century Gothic"/>
                <a:cs typeface="Century Gothic"/>
              </a:rPr>
              <a:t>learning,</a:t>
            </a:r>
            <a:r>
              <a:rPr sz="2200" spc="-105" dirty="0">
                <a:solidFill>
                  <a:srgbClr val="585858"/>
                </a:solidFill>
                <a:latin typeface="Century Gothic"/>
                <a:cs typeface="Century Gothic"/>
              </a:rPr>
              <a:t> </a:t>
            </a:r>
            <a:r>
              <a:rPr sz="2200" dirty="0">
                <a:solidFill>
                  <a:srgbClr val="585858"/>
                </a:solidFill>
                <a:latin typeface="Century Gothic"/>
                <a:cs typeface="Century Gothic"/>
              </a:rPr>
              <a:t>enriching</a:t>
            </a:r>
            <a:r>
              <a:rPr sz="2200" spc="-110" dirty="0">
                <a:solidFill>
                  <a:srgbClr val="585858"/>
                </a:solidFill>
                <a:latin typeface="Century Gothic"/>
                <a:cs typeface="Century Gothic"/>
              </a:rPr>
              <a:t> </a:t>
            </a:r>
            <a:r>
              <a:rPr sz="2200" dirty="0">
                <a:solidFill>
                  <a:srgbClr val="585858"/>
                </a:solidFill>
                <a:latin typeface="Century Gothic"/>
                <a:cs typeface="Century Gothic"/>
              </a:rPr>
              <a:t>visits</a:t>
            </a:r>
            <a:r>
              <a:rPr sz="2200" spc="-114" dirty="0">
                <a:solidFill>
                  <a:srgbClr val="585858"/>
                </a:solidFill>
                <a:latin typeface="Century Gothic"/>
                <a:cs typeface="Century Gothic"/>
              </a:rPr>
              <a:t> </a:t>
            </a:r>
            <a:r>
              <a:rPr sz="2200" dirty="0">
                <a:solidFill>
                  <a:srgbClr val="585858"/>
                </a:solidFill>
                <a:latin typeface="Century Gothic"/>
                <a:cs typeface="Century Gothic"/>
              </a:rPr>
              <a:t>and</a:t>
            </a:r>
            <a:r>
              <a:rPr sz="2200" spc="-70" dirty="0">
                <a:solidFill>
                  <a:srgbClr val="585858"/>
                </a:solidFill>
                <a:latin typeface="Century Gothic"/>
                <a:cs typeface="Century Gothic"/>
              </a:rPr>
              <a:t> </a:t>
            </a:r>
            <a:r>
              <a:rPr sz="2200" spc="-10" dirty="0" smtClean="0">
                <a:solidFill>
                  <a:srgbClr val="585858"/>
                </a:solidFill>
                <a:latin typeface="Century Gothic"/>
                <a:cs typeface="Century Gothic"/>
              </a:rPr>
              <a:t>experiences</a:t>
            </a:r>
            <a:r>
              <a:rPr lang="en-GB" sz="2200" spc="-10" dirty="0" smtClean="0">
                <a:solidFill>
                  <a:srgbClr val="585858"/>
                </a:solidFill>
                <a:latin typeface="Century Gothic"/>
                <a:cs typeface="Century Gothic"/>
              </a:rPr>
              <a:t> and day to day stuff…. </a:t>
            </a:r>
            <a:r>
              <a:rPr lang="en-GB" sz="2200" spc="-10" dirty="0" smtClean="0">
                <a:solidFill>
                  <a:srgbClr val="585858"/>
                </a:solidFill>
                <a:latin typeface="Century Gothic"/>
                <a:cs typeface="Century Gothic"/>
              </a:rPr>
              <a:t>walks, playing at the park, visiting family, cooking, washing, talking about the weather!</a:t>
            </a:r>
            <a:endParaRPr lang="en-GB" sz="2200" spc="-10" dirty="0">
              <a:solidFill>
                <a:srgbClr val="585858"/>
              </a:solidFill>
              <a:latin typeface="Century Gothic"/>
              <a:cs typeface="Century Gothic"/>
            </a:endParaRPr>
          </a:p>
          <a:p>
            <a:pPr marL="12700">
              <a:lnSpc>
                <a:spcPct val="100000"/>
              </a:lnSpc>
              <a:spcBef>
                <a:spcPts val="900"/>
              </a:spcBef>
            </a:pPr>
            <a:r>
              <a:rPr lang="en-GB" sz="2200" spc="-10" dirty="0" smtClean="0">
                <a:solidFill>
                  <a:srgbClr val="585858"/>
                </a:solidFill>
                <a:latin typeface="Century Gothic"/>
                <a:cs typeface="Century Gothic"/>
              </a:rPr>
              <a:t>Be kind to yourselves…. ‘Comparison is the thief of joy’.</a:t>
            </a:r>
            <a:endParaRPr sz="2200" dirty="0">
              <a:latin typeface="Century Gothic"/>
              <a:cs typeface="Century Gothic"/>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52400" y="3932588"/>
            <a:ext cx="3505200" cy="26289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7553" y="1808429"/>
            <a:ext cx="4391025" cy="1490152"/>
          </a:xfrm>
          <a:prstGeom prst="rect">
            <a:avLst/>
          </a:prstGeom>
        </p:spPr>
        <p:txBody>
          <a:bodyPr vert="horz" wrap="square" lIns="0" tIns="12700" rIns="0" bIns="0" rtlCol="0">
            <a:spAutoFit/>
          </a:bodyPr>
          <a:lstStyle/>
          <a:p>
            <a:pPr marL="12700">
              <a:lnSpc>
                <a:spcPct val="100000"/>
              </a:lnSpc>
              <a:spcBef>
                <a:spcPts val="100"/>
              </a:spcBef>
            </a:pPr>
            <a:r>
              <a:rPr sz="4800" dirty="0">
                <a:solidFill>
                  <a:srgbClr val="585858"/>
                </a:solidFill>
                <a:latin typeface="Twinkl" pitchFamily="2" charset="0"/>
                <a:cs typeface="Corbel"/>
              </a:rPr>
              <a:t>From</a:t>
            </a:r>
            <a:r>
              <a:rPr sz="4800" spc="-10" dirty="0">
                <a:solidFill>
                  <a:srgbClr val="585858"/>
                </a:solidFill>
                <a:latin typeface="Twinkl" pitchFamily="2" charset="0"/>
                <a:cs typeface="Corbel"/>
              </a:rPr>
              <a:t> </a:t>
            </a:r>
            <a:r>
              <a:rPr sz="4800" dirty="0">
                <a:solidFill>
                  <a:srgbClr val="585858"/>
                </a:solidFill>
                <a:latin typeface="Twinkl" pitchFamily="2" charset="0"/>
                <a:cs typeface="Corbel"/>
              </a:rPr>
              <a:t>the</a:t>
            </a:r>
            <a:r>
              <a:rPr sz="4800" spc="-10" dirty="0">
                <a:solidFill>
                  <a:srgbClr val="585858"/>
                </a:solidFill>
                <a:latin typeface="Twinkl" pitchFamily="2" charset="0"/>
                <a:cs typeface="Corbel"/>
              </a:rPr>
              <a:t> </a:t>
            </a:r>
            <a:endParaRPr lang="en-GB" sz="4800" spc="-10" dirty="0" smtClean="0">
              <a:solidFill>
                <a:srgbClr val="585858"/>
              </a:solidFill>
              <a:latin typeface="Twinkl" pitchFamily="2" charset="0"/>
              <a:cs typeface="Corbel"/>
            </a:endParaRPr>
          </a:p>
          <a:p>
            <a:pPr marL="12700">
              <a:lnSpc>
                <a:spcPct val="100000"/>
              </a:lnSpc>
              <a:spcBef>
                <a:spcPts val="100"/>
              </a:spcBef>
            </a:pPr>
            <a:r>
              <a:rPr sz="4800" dirty="0" smtClean="0">
                <a:solidFill>
                  <a:srgbClr val="585858"/>
                </a:solidFill>
                <a:latin typeface="Twinkl" pitchFamily="2" charset="0"/>
                <a:cs typeface="Corbel"/>
              </a:rPr>
              <a:t>start</a:t>
            </a:r>
            <a:r>
              <a:rPr lang="en-GB" sz="4800" spc="-5" dirty="0" smtClean="0">
                <a:solidFill>
                  <a:srgbClr val="585858"/>
                </a:solidFill>
                <a:latin typeface="Twinkl" pitchFamily="2" charset="0"/>
                <a:cs typeface="Corbel"/>
              </a:rPr>
              <a:t> </a:t>
            </a:r>
            <a:r>
              <a:rPr sz="4800" spc="-25" dirty="0" smtClean="0">
                <a:solidFill>
                  <a:srgbClr val="585858"/>
                </a:solidFill>
                <a:latin typeface="Twinkl" pitchFamily="2" charset="0"/>
                <a:cs typeface="Corbel"/>
              </a:rPr>
              <a:t>….</a:t>
            </a:r>
            <a:endParaRPr sz="4800" dirty="0">
              <a:latin typeface="Twinkl" pitchFamily="2" charset="0"/>
              <a:cs typeface="Corbel"/>
            </a:endParaRPr>
          </a:p>
        </p:txBody>
      </p:sp>
      <p:sp>
        <p:nvSpPr>
          <p:cNvPr id="3" name="object 3"/>
          <p:cNvSpPr txBox="1"/>
          <p:nvPr/>
        </p:nvSpPr>
        <p:spPr>
          <a:xfrm>
            <a:off x="3657600" y="685800"/>
            <a:ext cx="7230745" cy="6329937"/>
          </a:xfrm>
          <a:prstGeom prst="rect">
            <a:avLst/>
          </a:prstGeom>
        </p:spPr>
        <p:txBody>
          <a:bodyPr vert="horz" wrap="square" lIns="0" tIns="116839" rIns="0" bIns="0" rtlCol="0">
            <a:spAutoFit/>
          </a:bodyPr>
          <a:lstStyle/>
          <a:p>
            <a:pPr marL="195580" indent="-182880">
              <a:lnSpc>
                <a:spcPct val="100000"/>
              </a:lnSpc>
              <a:spcBef>
                <a:spcPts val="919"/>
              </a:spcBef>
              <a:buClr>
                <a:srgbClr val="40B9D2"/>
              </a:buClr>
              <a:buFont typeface="Wingdings 2"/>
              <a:buChar char=""/>
              <a:tabLst>
                <a:tab pos="195580" algn="l"/>
              </a:tabLst>
            </a:pPr>
            <a:r>
              <a:rPr sz="3200" dirty="0">
                <a:solidFill>
                  <a:srgbClr val="585858"/>
                </a:solidFill>
                <a:latin typeface="Twinkl" pitchFamily="2" charset="0"/>
                <a:cs typeface="Corbel"/>
              </a:rPr>
              <a:t>Get</a:t>
            </a:r>
            <a:r>
              <a:rPr sz="3200" spc="-30" dirty="0">
                <a:solidFill>
                  <a:srgbClr val="585858"/>
                </a:solidFill>
                <a:latin typeface="Twinkl" pitchFamily="2" charset="0"/>
                <a:cs typeface="Corbel"/>
              </a:rPr>
              <a:t> </a:t>
            </a:r>
            <a:r>
              <a:rPr sz="3200" dirty="0">
                <a:solidFill>
                  <a:srgbClr val="585858"/>
                </a:solidFill>
                <a:latin typeface="Twinkl" pitchFamily="2" charset="0"/>
                <a:cs typeface="Corbel"/>
              </a:rPr>
              <a:t>to</a:t>
            </a:r>
            <a:r>
              <a:rPr sz="3200" spc="-10" dirty="0">
                <a:solidFill>
                  <a:srgbClr val="585858"/>
                </a:solidFill>
                <a:latin typeface="Twinkl" pitchFamily="2" charset="0"/>
                <a:cs typeface="Corbel"/>
              </a:rPr>
              <a:t> </a:t>
            </a:r>
            <a:r>
              <a:rPr sz="3200" dirty="0">
                <a:solidFill>
                  <a:srgbClr val="585858"/>
                </a:solidFill>
                <a:latin typeface="Twinkl" pitchFamily="2" charset="0"/>
                <a:cs typeface="Corbel"/>
              </a:rPr>
              <a:t>know</a:t>
            </a:r>
            <a:r>
              <a:rPr sz="3200" spc="-15" dirty="0">
                <a:solidFill>
                  <a:srgbClr val="585858"/>
                </a:solidFill>
                <a:latin typeface="Twinkl" pitchFamily="2" charset="0"/>
                <a:cs typeface="Corbel"/>
              </a:rPr>
              <a:t> </a:t>
            </a:r>
            <a:r>
              <a:rPr sz="3200" dirty="0">
                <a:solidFill>
                  <a:srgbClr val="585858"/>
                </a:solidFill>
                <a:latin typeface="Twinkl" pitchFamily="2" charset="0"/>
                <a:cs typeface="Corbel"/>
              </a:rPr>
              <a:t>you</a:t>
            </a:r>
            <a:r>
              <a:rPr sz="3200" spc="-5" dirty="0">
                <a:solidFill>
                  <a:srgbClr val="585858"/>
                </a:solidFill>
                <a:latin typeface="Twinkl" pitchFamily="2" charset="0"/>
                <a:cs typeface="Corbel"/>
              </a:rPr>
              <a:t> </a:t>
            </a:r>
            <a:r>
              <a:rPr sz="3200" dirty="0">
                <a:solidFill>
                  <a:srgbClr val="585858"/>
                </a:solidFill>
                <a:latin typeface="Twinkl" pitchFamily="2" charset="0"/>
                <a:cs typeface="Corbel"/>
              </a:rPr>
              <a:t>and</a:t>
            </a:r>
            <a:r>
              <a:rPr sz="3200" spc="-35" dirty="0">
                <a:solidFill>
                  <a:srgbClr val="585858"/>
                </a:solidFill>
                <a:latin typeface="Twinkl" pitchFamily="2" charset="0"/>
                <a:cs typeface="Corbel"/>
              </a:rPr>
              <a:t> </a:t>
            </a:r>
            <a:r>
              <a:rPr sz="3200" dirty="0">
                <a:solidFill>
                  <a:srgbClr val="585858"/>
                </a:solidFill>
                <a:latin typeface="Twinkl" pitchFamily="2" charset="0"/>
                <a:cs typeface="Corbel"/>
              </a:rPr>
              <a:t>your</a:t>
            </a:r>
            <a:r>
              <a:rPr sz="3200" spc="5" dirty="0">
                <a:solidFill>
                  <a:srgbClr val="585858"/>
                </a:solidFill>
                <a:latin typeface="Twinkl" pitchFamily="2" charset="0"/>
                <a:cs typeface="Corbel"/>
              </a:rPr>
              <a:t> </a:t>
            </a:r>
            <a:r>
              <a:rPr sz="3200" spc="-10" dirty="0">
                <a:solidFill>
                  <a:srgbClr val="585858"/>
                </a:solidFill>
                <a:latin typeface="Twinkl" pitchFamily="2" charset="0"/>
                <a:cs typeface="Corbel"/>
              </a:rPr>
              <a:t>child</a:t>
            </a:r>
            <a:endParaRPr sz="3200" dirty="0">
              <a:latin typeface="Twinkl" pitchFamily="2" charset="0"/>
              <a:cs typeface="Corbel"/>
            </a:endParaRPr>
          </a:p>
          <a:p>
            <a:pPr marL="194945" marR="890269" indent="-182880">
              <a:lnSpc>
                <a:spcPts val="3460"/>
              </a:lnSpc>
              <a:spcBef>
                <a:spcPts val="1250"/>
              </a:spcBef>
              <a:buClr>
                <a:srgbClr val="40B9D2"/>
              </a:buClr>
              <a:buFont typeface="Wingdings 2"/>
              <a:buChar char=""/>
              <a:tabLst>
                <a:tab pos="195580" algn="l"/>
              </a:tabLst>
            </a:pPr>
            <a:r>
              <a:rPr sz="3200" dirty="0">
                <a:solidFill>
                  <a:srgbClr val="585858"/>
                </a:solidFill>
                <a:latin typeface="Twinkl" pitchFamily="2" charset="0"/>
                <a:cs typeface="Corbel"/>
              </a:rPr>
              <a:t>Assess</a:t>
            </a:r>
            <a:r>
              <a:rPr sz="3200" spc="-15" dirty="0">
                <a:solidFill>
                  <a:srgbClr val="585858"/>
                </a:solidFill>
                <a:latin typeface="Twinkl" pitchFamily="2" charset="0"/>
                <a:cs typeface="Corbel"/>
              </a:rPr>
              <a:t> </a:t>
            </a:r>
            <a:r>
              <a:rPr sz="3200" dirty="0">
                <a:solidFill>
                  <a:srgbClr val="585858"/>
                </a:solidFill>
                <a:latin typeface="Twinkl" pitchFamily="2" charset="0"/>
                <a:cs typeface="Corbel"/>
              </a:rPr>
              <a:t>your</a:t>
            </a:r>
            <a:r>
              <a:rPr sz="3200" spc="5" dirty="0">
                <a:solidFill>
                  <a:srgbClr val="585858"/>
                </a:solidFill>
                <a:latin typeface="Twinkl" pitchFamily="2" charset="0"/>
                <a:cs typeface="Corbel"/>
              </a:rPr>
              <a:t> </a:t>
            </a:r>
            <a:r>
              <a:rPr sz="3200" dirty="0">
                <a:solidFill>
                  <a:srgbClr val="585858"/>
                </a:solidFill>
                <a:latin typeface="Twinkl" pitchFamily="2" charset="0"/>
                <a:cs typeface="Corbel"/>
              </a:rPr>
              <a:t>child</a:t>
            </a:r>
            <a:r>
              <a:rPr sz="3200" spc="-35" dirty="0">
                <a:solidFill>
                  <a:srgbClr val="585858"/>
                </a:solidFill>
                <a:latin typeface="Twinkl" pitchFamily="2" charset="0"/>
                <a:cs typeface="Corbel"/>
              </a:rPr>
              <a:t> </a:t>
            </a:r>
            <a:r>
              <a:rPr sz="3200" dirty="0">
                <a:solidFill>
                  <a:srgbClr val="585858"/>
                </a:solidFill>
                <a:latin typeface="Twinkl" pitchFamily="2" charset="0"/>
                <a:cs typeface="Corbel"/>
              </a:rPr>
              <a:t>from</a:t>
            </a:r>
            <a:r>
              <a:rPr sz="3200" spc="-20" dirty="0">
                <a:solidFill>
                  <a:srgbClr val="585858"/>
                </a:solidFill>
                <a:latin typeface="Twinkl" pitchFamily="2" charset="0"/>
                <a:cs typeface="Corbel"/>
              </a:rPr>
              <a:t> </a:t>
            </a:r>
            <a:r>
              <a:rPr sz="3200" spc="-10" dirty="0">
                <a:solidFill>
                  <a:srgbClr val="585858"/>
                </a:solidFill>
                <a:latin typeface="Twinkl" pitchFamily="2" charset="0"/>
                <a:cs typeface="Corbel"/>
              </a:rPr>
              <a:t>their </a:t>
            </a:r>
            <a:r>
              <a:rPr sz="3200" dirty="0">
                <a:solidFill>
                  <a:srgbClr val="585858"/>
                </a:solidFill>
                <a:latin typeface="Twinkl" pitchFamily="2" charset="0"/>
                <a:cs typeface="Corbel"/>
              </a:rPr>
              <a:t>starting</a:t>
            </a:r>
            <a:r>
              <a:rPr sz="3200" spc="-50" dirty="0">
                <a:solidFill>
                  <a:srgbClr val="585858"/>
                </a:solidFill>
                <a:latin typeface="Twinkl" pitchFamily="2" charset="0"/>
                <a:cs typeface="Corbel"/>
              </a:rPr>
              <a:t> </a:t>
            </a:r>
            <a:r>
              <a:rPr sz="3200" spc="-10" dirty="0">
                <a:solidFill>
                  <a:srgbClr val="585858"/>
                </a:solidFill>
                <a:latin typeface="Twinkl" pitchFamily="2" charset="0"/>
                <a:cs typeface="Corbel"/>
              </a:rPr>
              <a:t>point</a:t>
            </a:r>
            <a:endParaRPr sz="3200" dirty="0">
              <a:latin typeface="Twinkl" pitchFamily="2" charset="0"/>
              <a:cs typeface="Corbel"/>
            </a:endParaRPr>
          </a:p>
          <a:p>
            <a:pPr marL="194945" marR="70485" indent="-182880">
              <a:lnSpc>
                <a:spcPts val="3460"/>
              </a:lnSpc>
              <a:spcBef>
                <a:spcPts val="1195"/>
              </a:spcBef>
              <a:buClr>
                <a:srgbClr val="40B9D2"/>
              </a:buClr>
              <a:buFont typeface="Wingdings 2"/>
              <a:buChar char=""/>
              <a:tabLst>
                <a:tab pos="195580" algn="l"/>
              </a:tabLst>
            </a:pPr>
            <a:r>
              <a:rPr sz="3200" dirty="0">
                <a:solidFill>
                  <a:srgbClr val="585858"/>
                </a:solidFill>
                <a:latin typeface="Twinkl" pitchFamily="2" charset="0"/>
                <a:cs typeface="Corbel"/>
              </a:rPr>
              <a:t>We</a:t>
            </a:r>
            <a:r>
              <a:rPr sz="3200" spc="-40" dirty="0">
                <a:solidFill>
                  <a:srgbClr val="585858"/>
                </a:solidFill>
                <a:latin typeface="Twinkl" pitchFamily="2" charset="0"/>
                <a:cs typeface="Corbel"/>
              </a:rPr>
              <a:t> </a:t>
            </a:r>
            <a:r>
              <a:rPr sz="3200" dirty="0">
                <a:solidFill>
                  <a:srgbClr val="585858"/>
                </a:solidFill>
                <a:latin typeface="Twinkl" pitchFamily="2" charset="0"/>
                <a:cs typeface="Corbel"/>
              </a:rPr>
              <a:t>then</a:t>
            </a:r>
            <a:r>
              <a:rPr sz="3200" spc="-60" dirty="0">
                <a:solidFill>
                  <a:srgbClr val="585858"/>
                </a:solidFill>
                <a:latin typeface="Twinkl" pitchFamily="2" charset="0"/>
                <a:cs typeface="Corbel"/>
              </a:rPr>
              <a:t> </a:t>
            </a:r>
            <a:r>
              <a:rPr sz="3200" dirty="0">
                <a:solidFill>
                  <a:srgbClr val="585858"/>
                </a:solidFill>
                <a:latin typeface="Twinkl" pitchFamily="2" charset="0"/>
                <a:cs typeface="Corbel"/>
              </a:rPr>
              <a:t>plan</a:t>
            </a:r>
            <a:r>
              <a:rPr sz="3200" spc="-45" dirty="0">
                <a:solidFill>
                  <a:srgbClr val="585858"/>
                </a:solidFill>
                <a:latin typeface="Twinkl" pitchFamily="2" charset="0"/>
                <a:cs typeface="Corbel"/>
              </a:rPr>
              <a:t> </a:t>
            </a:r>
            <a:r>
              <a:rPr sz="3200" dirty="0">
                <a:solidFill>
                  <a:srgbClr val="585858"/>
                </a:solidFill>
                <a:latin typeface="Twinkl" pitchFamily="2" charset="0"/>
                <a:cs typeface="Corbel"/>
              </a:rPr>
              <a:t>to</a:t>
            </a:r>
            <a:r>
              <a:rPr sz="3200" spc="-50" dirty="0">
                <a:solidFill>
                  <a:srgbClr val="585858"/>
                </a:solidFill>
                <a:latin typeface="Twinkl" pitchFamily="2" charset="0"/>
                <a:cs typeface="Corbel"/>
              </a:rPr>
              <a:t> </a:t>
            </a:r>
            <a:r>
              <a:rPr sz="3200" dirty="0">
                <a:solidFill>
                  <a:srgbClr val="585858"/>
                </a:solidFill>
                <a:latin typeface="Twinkl" pitchFamily="2" charset="0"/>
                <a:cs typeface="Corbel"/>
              </a:rPr>
              <a:t>make</a:t>
            </a:r>
            <a:r>
              <a:rPr sz="3200" spc="-50" dirty="0">
                <a:solidFill>
                  <a:srgbClr val="585858"/>
                </a:solidFill>
                <a:latin typeface="Twinkl" pitchFamily="2" charset="0"/>
                <a:cs typeface="Corbel"/>
              </a:rPr>
              <a:t> </a:t>
            </a:r>
            <a:r>
              <a:rPr sz="3200" dirty="0">
                <a:solidFill>
                  <a:srgbClr val="585858"/>
                </a:solidFill>
                <a:latin typeface="Twinkl" pitchFamily="2" charset="0"/>
                <a:cs typeface="Corbel"/>
              </a:rPr>
              <a:t>sure</a:t>
            </a:r>
            <a:r>
              <a:rPr sz="3200" spc="-45" dirty="0">
                <a:solidFill>
                  <a:srgbClr val="585858"/>
                </a:solidFill>
                <a:latin typeface="Twinkl" pitchFamily="2" charset="0"/>
                <a:cs typeface="Corbel"/>
              </a:rPr>
              <a:t> </a:t>
            </a:r>
            <a:r>
              <a:rPr sz="3200" spc="-20" dirty="0">
                <a:solidFill>
                  <a:srgbClr val="585858"/>
                </a:solidFill>
                <a:latin typeface="Twinkl" pitchFamily="2" charset="0"/>
                <a:cs typeface="Corbel"/>
              </a:rPr>
              <a:t>they </a:t>
            </a:r>
            <a:r>
              <a:rPr sz="3200" dirty="0">
                <a:solidFill>
                  <a:srgbClr val="585858"/>
                </a:solidFill>
                <a:latin typeface="Twinkl" pitchFamily="2" charset="0"/>
                <a:cs typeface="Corbel"/>
              </a:rPr>
              <a:t>have</a:t>
            </a:r>
            <a:r>
              <a:rPr sz="3200" spc="-55" dirty="0">
                <a:solidFill>
                  <a:srgbClr val="585858"/>
                </a:solidFill>
                <a:latin typeface="Twinkl" pitchFamily="2" charset="0"/>
                <a:cs typeface="Corbel"/>
              </a:rPr>
              <a:t> </a:t>
            </a:r>
            <a:r>
              <a:rPr sz="3200" dirty="0">
                <a:solidFill>
                  <a:srgbClr val="585858"/>
                </a:solidFill>
                <a:latin typeface="Twinkl" pitchFamily="2" charset="0"/>
                <a:cs typeface="Corbel"/>
              </a:rPr>
              <a:t>an</a:t>
            </a:r>
            <a:r>
              <a:rPr sz="3200" spc="-20" dirty="0">
                <a:solidFill>
                  <a:srgbClr val="585858"/>
                </a:solidFill>
                <a:latin typeface="Twinkl" pitchFamily="2" charset="0"/>
                <a:cs typeface="Corbel"/>
              </a:rPr>
              <a:t> </a:t>
            </a:r>
            <a:r>
              <a:rPr sz="3200" dirty="0">
                <a:solidFill>
                  <a:srgbClr val="585858"/>
                </a:solidFill>
                <a:latin typeface="Twinkl" pitchFamily="2" charset="0"/>
                <a:cs typeface="Corbel"/>
              </a:rPr>
              <a:t>exciting</a:t>
            </a:r>
            <a:r>
              <a:rPr sz="3200" spc="-45" dirty="0">
                <a:solidFill>
                  <a:srgbClr val="585858"/>
                </a:solidFill>
                <a:latin typeface="Twinkl" pitchFamily="2" charset="0"/>
                <a:cs typeface="Corbel"/>
              </a:rPr>
              <a:t> </a:t>
            </a:r>
            <a:r>
              <a:rPr sz="3200" dirty="0">
                <a:solidFill>
                  <a:srgbClr val="585858"/>
                </a:solidFill>
                <a:latin typeface="Twinkl" pitchFamily="2" charset="0"/>
                <a:cs typeface="Corbel"/>
              </a:rPr>
              <a:t>and</a:t>
            </a:r>
            <a:r>
              <a:rPr sz="3200" spc="-20" dirty="0">
                <a:solidFill>
                  <a:srgbClr val="585858"/>
                </a:solidFill>
                <a:latin typeface="Twinkl" pitchFamily="2" charset="0"/>
                <a:cs typeface="Corbel"/>
              </a:rPr>
              <a:t> </a:t>
            </a:r>
            <a:r>
              <a:rPr sz="3200" b="1" spc="-10" dirty="0">
                <a:solidFill>
                  <a:srgbClr val="585858"/>
                </a:solidFill>
                <a:latin typeface="Twinkl" pitchFamily="2" charset="0"/>
                <a:cs typeface="Corbel"/>
              </a:rPr>
              <a:t>challenging</a:t>
            </a:r>
            <a:r>
              <a:rPr sz="3200" spc="-10" dirty="0">
                <a:solidFill>
                  <a:srgbClr val="585858"/>
                </a:solidFill>
                <a:latin typeface="Twinkl" pitchFamily="2" charset="0"/>
                <a:cs typeface="Corbel"/>
              </a:rPr>
              <a:t> </a:t>
            </a:r>
            <a:r>
              <a:rPr sz="3200" dirty="0">
                <a:solidFill>
                  <a:srgbClr val="585858"/>
                </a:solidFill>
                <a:latin typeface="Twinkl" pitchFamily="2" charset="0"/>
                <a:cs typeface="Corbel"/>
              </a:rPr>
              <a:t>learning</a:t>
            </a:r>
            <a:r>
              <a:rPr sz="3200" spc="-50" dirty="0">
                <a:solidFill>
                  <a:srgbClr val="585858"/>
                </a:solidFill>
                <a:latin typeface="Twinkl" pitchFamily="2" charset="0"/>
                <a:cs typeface="Corbel"/>
              </a:rPr>
              <a:t> </a:t>
            </a:r>
            <a:r>
              <a:rPr sz="3200" dirty="0">
                <a:solidFill>
                  <a:srgbClr val="585858"/>
                </a:solidFill>
                <a:latin typeface="Twinkl" pitchFamily="2" charset="0"/>
                <a:cs typeface="Corbel"/>
              </a:rPr>
              <a:t>experience</a:t>
            </a:r>
            <a:r>
              <a:rPr sz="3200" spc="-65" dirty="0">
                <a:solidFill>
                  <a:srgbClr val="585858"/>
                </a:solidFill>
                <a:latin typeface="Twinkl" pitchFamily="2" charset="0"/>
                <a:cs typeface="Corbel"/>
              </a:rPr>
              <a:t> </a:t>
            </a:r>
            <a:r>
              <a:rPr sz="3200" dirty="0">
                <a:solidFill>
                  <a:srgbClr val="585858"/>
                </a:solidFill>
                <a:latin typeface="Twinkl" pitchFamily="2" charset="0"/>
                <a:cs typeface="Corbel"/>
              </a:rPr>
              <a:t>with</a:t>
            </a:r>
            <a:r>
              <a:rPr sz="3200" spc="-30" dirty="0">
                <a:solidFill>
                  <a:srgbClr val="585858"/>
                </a:solidFill>
                <a:latin typeface="Twinkl" pitchFamily="2" charset="0"/>
                <a:cs typeface="Corbel"/>
              </a:rPr>
              <a:t> </a:t>
            </a:r>
            <a:r>
              <a:rPr sz="3200" spc="-25" dirty="0">
                <a:solidFill>
                  <a:srgbClr val="585858"/>
                </a:solidFill>
                <a:latin typeface="Twinkl" pitchFamily="2" charset="0"/>
                <a:cs typeface="Corbel"/>
              </a:rPr>
              <a:t>us</a:t>
            </a:r>
            <a:endParaRPr sz="3200" dirty="0">
              <a:latin typeface="Twinkl" pitchFamily="2" charset="0"/>
              <a:cs typeface="Corbel"/>
            </a:endParaRPr>
          </a:p>
          <a:p>
            <a:pPr marL="195580" indent="-182880">
              <a:lnSpc>
                <a:spcPts val="3650"/>
              </a:lnSpc>
              <a:spcBef>
                <a:spcPts val="760"/>
              </a:spcBef>
              <a:buClr>
                <a:srgbClr val="40B9D2"/>
              </a:buClr>
              <a:buFont typeface="Wingdings 2"/>
              <a:buChar char=""/>
              <a:tabLst>
                <a:tab pos="195580" algn="l"/>
              </a:tabLst>
            </a:pPr>
            <a:r>
              <a:rPr lang="en-GB" sz="3200" dirty="0" smtClean="0">
                <a:solidFill>
                  <a:srgbClr val="585858"/>
                </a:solidFill>
                <a:latin typeface="Twinkl" pitchFamily="2" charset="0"/>
                <a:cs typeface="Corbel"/>
              </a:rPr>
              <a:t>Ongoing observations, tracking and assessments</a:t>
            </a:r>
          </a:p>
          <a:p>
            <a:pPr marL="195580" indent="-182880">
              <a:lnSpc>
                <a:spcPts val="3650"/>
              </a:lnSpc>
              <a:spcBef>
                <a:spcPts val="760"/>
              </a:spcBef>
              <a:buClr>
                <a:srgbClr val="40B9D2"/>
              </a:buClr>
              <a:buFont typeface="Wingdings 2"/>
              <a:buChar char=""/>
              <a:tabLst>
                <a:tab pos="195580" algn="l"/>
              </a:tabLst>
            </a:pPr>
            <a:r>
              <a:rPr lang="en-GB" sz="3200" dirty="0" smtClean="0">
                <a:solidFill>
                  <a:srgbClr val="585858"/>
                </a:solidFill>
                <a:latin typeface="Twinkl" pitchFamily="2" charset="0"/>
                <a:cs typeface="Corbel"/>
              </a:rPr>
              <a:t>We will contact you if we have any specific concerns, ‘no news is good news!’ </a:t>
            </a:r>
          </a:p>
          <a:p>
            <a:pPr marL="195580" indent="-182880">
              <a:lnSpc>
                <a:spcPts val="3650"/>
              </a:lnSpc>
              <a:spcBef>
                <a:spcPts val="760"/>
              </a:spcBef>
              <a:buClr>
                <a:srgbClr val="40B9D2"/>
              </a:buClr>
              <a:buFont typeface="Wingdings 2"/>
              <a:buChar char=""/>
              <a:tabLst>
                <a:tab pos="195580" algn="l"/>
              </a:tabLst>
            </a:pPr>
            <a:endParaRPr sz="3200" dirty="0">
              <a:latin typeface="Corbel"/>
              <a:cs typeface="Corbe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81450"/>
            <a:ext cx="3411550" cy="255866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8052" y="570357"/>
            <a:ext cx="6632347" cy="5504071"/>
          </a:xfrm>
          <a:prstGeom prst="rect">
            <a:avLst/>
          </a:prstGeom>
        </p:spPr>
        <p:txBody>
          <a:bodyPr vert="horz" wrap="square" lIns="0" tIns="147320" rIns="0" bIns="0" rtlCol="0">
            <a:spAutoFit/>
          </a:bodyPr>
          <a:lstStyle/>
          <a:p>
            <a:pPr marL="12700" marR="922655">
              <a:lnSpc>
                <a:spcPct val="80000"/>
              </a:lnSpc>
              <a:spcBef>
                <a:spcPts val="1160"/>
              </a:spcBef>
            </a:pPr>
            <a:r>
              <a:rPr lang="en-GB" sz="4000" dirty="0" smtClean="0">
                <a:solidFill>
                  <a:srgbClr val="585858"/>
                </a:solidFill>
                <a:latin typeface="Twinkl" pitchFamily="2" charset="0"/>
                <a:cs typeface="Corbel"/>
              </a:rPr>
              <a:t>We use:</a:t>
            </a:r>
          </a:p>
          <a:p>
            <a:pPr marL="584200" marR="922655" indent="-571500">
              <a:lnSpc>
                <a:spcPct val="80000"/>
              </a:lnSpc>
              <a:spcBef>
                <a:spcPts val="1160"/>
              </a:spcBef>
              <a:buFont typeface="Arial" panose="020B0604020202020204" pitchFamily="34" charset="0"/>
              <a:buChar char="•"/>
            </a:pPr>
            <a:r>
              <a:rPr lang="en-GB" sz="4000" dirty="0" smtClean="0">
                <a:solidFill>
                  <a:srgbClr val="585858"/>
                </a:solidFill>
                <a:latin typeface="Twinkl" pitchFamily="2" charset="0"/>
                <a:cs typeface="Corbel"/>
              </a:rPr>
              <a:t>‘</a:t>
            </a:r>
            <a:r>
              <a:rPr sz="4000" dirty="0" smtClean="0">
                <a:solidFill>
                  <a:srgbClr val="585858"/>
                </a:solidFill>
                <a:latin typeface="Twinkl" pitchFamily="2" charset="0"/>
                <a:cs typeface="Corbel"/>
              </a:rPr>
              <a:t>All </a:t>
            </a:r>
            <a:r>
              <a:rPr sz="4000" dirty="0">
                <a:solidFill>
                  <a:srgbClr val="585858"/>
                </a:solidFill>
                <a:latin typeface="Twinkl" pitchFamily="2" charset="0"/>
                <a:cs typeface="Corbel"/>
              </a:rPr>
              <a:t>about</a:t>
            </a:r>
            <a:r>
              <a:rPr sz="4000" spc="-25" dirty="0">
                <a:solidFill>
                  <a:srgbClr val="585858"/>
                </a:solidFill>
                <a:latin typeface="Twinkl" pitchFamily="2" charset="0"/>
                <a:cs typeface="Corbel"/>
              </a:rPr>
              <a:t> </a:t>
            </a:r>
            <a:r>
              <a:rPr sz="4000" dirty="0" smtClean="0">
                <a:solidFill>
                  <a:srgbClr val="585858"/>
                </a:solidFill>
                <a:latin typeface="Twinkl" pitchFamily="2" charset="0"/>
                <a:cs typeface="Corbel"/>
              </a:rPr>
              <a:t>me</a:t>
            </a:r>
            <a:r>
              <a:rPr lang="en-GB" sz="4000" dirty="0" smtClean="0">
                <a:solidFill>
                  <a:srgbClr val="585858"/>
                </a:solidFill>
                <a:latin typeface="Twinkl" pitchFamily="2" charset="0"/>
                <a:cs typeface="Corbel"/>
              </a:rPr>
              <a:t>'</a:t>
            </a:r>
            <a:r>
              <a:rPr sz="4000" spc="-20" dirty="0" smtClean="0">
                <a:solidFill>
                  <a:srgbClr val="585858"/>
                </a:solidFill>
                <a:latin typeface="Twinkl" pitchFamily="2" charset="0"/>
                <a:cs typeface="Corbel"/>
              </a:rPr>
              <a:t> form</a:t>
            </a:r>
            <a:endParaRPr lang="en-GB" sz="4000" spc="-20" dirty="0" smtClean="0">
              <a:solidFill>
                <a:srgbClr val="585858"/>
              </a:solidFill>
              <a:latin typeface="Twinkl" pitchFamily="2" charset="0"/>
              <a:cs typeface="Corbel"/>
            </a:endParaRPr>
          </a:p>
          <a:p>
            <a:pPr marL="584200" marR="922655" indent="-571500">
              <a:lnSpc>
                <a:spcPct val="80000"/>
              </a:lnSpc>
              <a:spcBef>
                <a:spcPts val="1160"/>
              </a:spcBef>
              <a:buFont typeface="Arial" panose="020B0604020202020204" pitchFamily="34" charset="0"/>
              <a:buChar char="•"/>
            </a:pPr>
            <a:r>
              <a:rPr sz="4000" spc="-10" dirty="0" smtClean="0">
                <a:solidFill>
                  <a:srgbClr val="585858"/>
                </a:solidFill>
                <a:latin typeface="Twinkl" pitchFamily="2" charset="0"/>
                <a:cs typeface="Corbel"/>
              </a:rPr>
              <a:t>Observations</a:t>
            </a:r>
            <a:endParaRPr lang="en-GB" sz="4000" spc="-10" dirty="0">
              <a:solidFill>
                <a:srgbClr val="585858"/>
              </a:solidFill>
              <a:latin typeface="Twinkl" pitchFamily="2" charset="0"/>
              <a:cs typeface="Corbel"/>
            </a:endParaRPr>
          </a:p>
          <a:p>
            <a:pPr marL="584200" marR="922655" indent="-571500">
              <a:lnSpc>
                <a:spcPct val="80000"/>
              </a:lnSpc>
              <a:spcBef>
                <a:spcPts val="1160"/>
              </a:spcBef>
              <a:buFont typeface="Arial" panose="020B0604020202020204" pitchFamily="34" charset="0"/>
              <a:buChar char="•"/>
            </a:pPr>
            <a:r>
              <a:rPr lang="en-GB" sz="4000" spc="-10" dirty="0" err="1" smtClean="0">
                <a:solidFill>
                  <a:srgbClr val="585858"/>
                </a:solidFill>
                <a:latin typeface="Twinkl" pitchFamily="2" charset="0"/>
                <a:cs typeface="Corbel"/>
              </a:rPr>
              <a:t>Leuvens</a:t>
            </a:r>
            <a:r>
              <a:rPr lang="en-GB" sz="4000" spc="-10" dirty="0" smtClean="0">
                <a:solidFill>
                  <a:srgbClr val="585858"/>
                </a:solidFill>
                <a:latin typeface="Twinkl" pitchFamily="2" charset="0"/>
                <a:cs typeface="Corbel"/>
              </a:rPr>
              <a:t> - wellbeing</a:t>
            </a:r>
          </a:p>
          <a:p>
            <a:pPr marL="584200" marR="922655" indent="-571500">
              <a:lnSpc>
                <a:spcPct val="80000"/>
              </a:lnSpc>
              <a:spcBef>
                <a:spcPts val="1160"/>
              </a:spcBef>
              <a:buFont typeface="Arial" panose="020B0604020202020204" pitchFamily="34" charset="0"/>
              <a:buChar char="•"/>
            </a:pPr>
            <a:r>
              <a:rPr sz="4000" spc="-10" dirty="0" smtClean="0">
                <a:solidFill>
                  <a:srgbClr val="585858"/>
                </a:solidFill>
                <a:latin typeface="Twinkl" pitchFamily="2" charset="0"/>
                <a:cs typeface="Corbel"/>
              </a:rPr>
              <a:t>Baseline</a:t>
            </a:r>
            <a:endParaRPr lang="en-GB" sz="4000" spc="-10" dirty="0">
              <a:solidFill>
                <a:srgbClr val="585858"/>
              </a:solidFill>
              <a:latin typeface="Twinkl" pitchFamily="2" charset="0"/>
              <a:cs typeface="Corbel"/>
            </a:endParaRPr>
          </a:p>
          <a:p>
            <a:pPr marL="584200" marR="922655" indent="-571500">
              <a:lnSpc>
                <a:spcPct val="80000"/>
              </a:lnSpc>
              <a:spcBef>
                <a:spcPts val="1160"/>
              </a:spcBef>
              <a:buFont typeface="Arial" panose="020B0604020202020204" pitchFamily="34" charset="0"/>
              <a:buChar char="•"/>
            </a:pPr>
            <a:r>
              <a:rPr sz="4000" spc="-10" dirty="0" smtClean="0">
                <a:solidFill>
                  <a:srgbClr val="585858"/>
                </a:solidFill>
                <a:latin typeface="Twinkl" pitchFamily="2" charset="0"/>
                <a:cs typeface="Corbel"/>
              </a:rPr>
              <a:t>Language </a:t>
            </a:r>
            <a:r>
              <a:rPr sz="4000" spc="-10" dirty="0" err="1" smtClean="0">
                <a:solidFill>
                  <a:srgbClr val="585858"/>
                </a:solidFill>
                <a:latin typeface="Twinkl" pitchFamily="2" charset="0"/>
                <a:cs typeface="Corbel"/>
              </a:rPr>
              <a:t>screenin</a:t>
            </a:r>
            <a:r>
              <a:rPr lang="en-GB" sz="4000" spc="-10" dirty="0" smtClean="0">
                <a:solidFill>
                  <a:srgbClr val="585858"/>
                </a:solidFill>
                <a:latin typeface="Twinkl" pitchFamily="2" charset="0"/>
                <a:cs typeface="Corbel"/>
              </a:rPr>
              <a:t>g (</a:t>
            </a:r>
            <a:r>
              <a:rPr lang="en-GB" sz="4000" spc="-10" dirty="0" err="1" smtClean="0">
                <a:solidFill>
                  <a:srgbClr val="585858"/>
                </a:solidFill>
                <a:latin typeface="Twinkl" pitchFamily="2" charset="0"/>
                <a:cs typeface="Corbel"/>
              </a:rPr>
              <a:t>WellComm</a:t>
            </a:r>
            <a:r>
              <a:rPr lang="en-GB" sz="4000" spc="-10" dirty="0" smtClean="0">
                <a:solidFill>
                  <a:srgbClr val="585858"/>
                </a:solidFill>
                <a:latin typeface="Twinkl" pitchFamily="2" charset="0"/>
                <a:cs typeface="Corbel"/>
              </a:rPr>
              <a:t>)</a:t>
            </a:r>
          </a:p>
          <a:p>
            <a:pPr marL="584200" marR="922655" indent="-571500">
              <a:lnSpc>
                <a:spcPct val="80000"/>
              </a:lnSpc>
              <a:spcBef>
                <a:spcPts val="1160"/>
              </a:spcBef>
              <a:buFont typeface="Arial" panose="020B0604020202020204" pitchFamily="34" charset="0"/>
              <a:buChar char="•"/>
            </a:pPr>
            <a:r>
              <a:rPr sz="4000" dirty="0" smtClean="0">
                <a:solidFill>
                  <a:srgbClr val="585858"/>
                </a:solidFill>
                <a:latin typeface="Twinkl" pitchFamily="2" charset="0"/>
                <a:cs typeface="Corbel"/>
              </a:rPr>
              <a:t>Our</a:t>
            </a:r>
            <a:r>
              <a:rPr sz="4000" spc="-35" dirty="0" smtClean="0">
                <a:solidFill>
                  <a:srgbClr val="585858"/>
                </a:solidFill>
                <a:latin typeface="Twinkl" pitchFamily="2" charset="0"/>
                <a:cs typeface="Corbel"/>
              </a:rPr>
              <a:t> </a:t>
            </a:r>
            <a:r>
              <a:rPr sz="4000" dirty="0">
                <a:solidFill>
                  <a:srgbClr val="585858"/>
                </a:solidFill>
                <a:latin typeface="Twinkl" pitchFamily="2" charset="0"/>
                <a:cs typeface="Corbel"/>
              </a:rPr>
              <a:t>own</a:t>
            </a:r>
            <a:r>
              <a:rPr sz="4000" spc="-10" dirty="0">
                <a:solidFill>
                  <a:srgbClr val="585858"/>
                </a:solidFill>
                <a:latin typeface="Twinkl" pitchFamily="2" charset="0"/>
                <a:cs typeface="Corbel"/>
              </a:rPr>
              <a:t> initial assessments</a:t>
            </a:r>
            <a:endParaRPr sz="4000" dirty="0">
              <a:latin typeface="Twinkl" pitchFamily="2" charset="0"/>
              <a:cs typeface="Corbe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03454"/>
            <a:ext cx="5410200" cy="405765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62600" y="685801"/>
            <a:ext cx="6629653" cy="5401182"/>
          </a:xfrm>
          <a:custGeom>
            <a:avLst/>
            <a:gdLst/>
            <a:ahLst/>
            <a:cxnLst/>
            <a:rect l="l" t="t" r="r" b="b"/>
            <a:pathLst>
              <a:path w="4342130" h="5329555">
                <a:moveTo>
                  <a:pt x="4341876" y="0"/>
                </a:moveTo>
                <a:lnTo>
                  <a:pt x="0" y="0"/>
                </a:lnTo>
                <a:lnTo>
                  <a:pt x="0" y="5329428"/>
                </a:lnTo>
                <a:lnTo>
                  <a:pt x="4341876" y="5329428"/>
                </a:lnTo>
                <a:lnTo>
                  <a:pt x="4341876" y="0"/>
                </a:lnTo>
                <a:close/>
              </a:path>
            </a:pathLst>
          </a:custGeom>
          <a:solidFill>
            <a:srgbClr val="40B9D2"/>
          </a:solidFill>
        </p:spPr>
        <p:txBody>
          <a:bodyPr wrap="square" lIns="0" tIns="0" rIns="0" bIns="0" rtlCol="0"/>
          <a:lstStyle/>
          <a:p>
            <a:endParaRPr/>
          </a:p>
        </p:txBody>
      </p:sp>
      <p:sp>
        <p:nvSpPr>
          <p:cNvPr id="3" name="object 3"/>
          <p:cNvSpPr txBox="1">
            <a:spLocks noGrp="1"/>
          </p:cNvSpPr>
          <p:nvPr>
            <p:ph type="title"/>
          </p:nvPr>
        </p:nvSpPr>
        <p:spPr>
          <a:xfrm>
            <a:off x="5686775" y="1022299"/>
            <a:ext cx="2619025" cy="505908"/>
          </a:xfrm>
          <a:prstGeom prst="rect">
            <a:avLst/>
          </a:prstGeom>
        </p:spPr>
        <p:txBody>
          <a:bodyPr vert="horz" wrap="square" lIns="0" tIns="13335" rIns="0" bIns="0" rtlCol="0">
            <a:spAutoFit/>
          </a:bodyPr>
          <a:lstStyle/>
          <a:p>
            <a:pPr marL="12700">
              <a:lnSpc>
                <a:spcPct val="100000"/>
              </a:lnSpc>
              <a:spcBef>
                <a:spcPts val="105"/>
              </a:spcBef>
            </a:pPr>
            <a:r>
              <a:rPr sz="3200" b="1" spc="-45" dirty="0">
                <a:solidFill>
                  <a:srgbClr val="FF0000"/>
                </a:solidFill>
                <a:latin typeface="Century Gothic" panose="020B0502020202020204" pitchFamily="34" charset="0"/>
              </a:rPr>
              <a:t>The</a:t>
            </a:r>
            <a:r>
              <a:rPr sz="3200" b="1" spc="-145" dirty="0">
                <a:solidFill>
                  <a:srgbClr val="FF0000"/>
                </a:solidFill>
                <a:latin typeface="Century Gothic" panose="020B0502020202020204" pitchFamily="34" charset="0"/>
              </a:rPr>
              <a:t> </a:t>
            </a:r>
            <a:r>
              <a:rPr sz="3200" b="1" spc="-55" dirty="0">
                <a:solidFill>
                  <a:srgbClr val="FF0000"/>
                </a:solidFill>
                <a:latin typeface="Century Gothic" panose="020B0502020202020204" pitchFamily="34" charset="0"/>
              </a:rPr>
              <a:t>Principles</a:t>
            </a:r>
            <a:endParaRPr sz="3200" b="1" dirty="0">
              <a:solidFill>
                <a:srgbClr val="FF0000"/>
              </a:solidFill>
              <a:latin typeface="Century Gothic" panose="020B0502020202020204" pitchFamily="34" charset="0"/>
            </a:endParaRPr>
          </a:p>
        </p:txBody>
      </p:sp>
      <p:sp>
        <p:nvSpPr>
          <p:cNvPr id="4" name="object 4"/>
          <p:cNvSpPr/>
          <p:nvPr/>
        </p:nvSpPr>
        <p:spPr>
          <a:xfrm>
            <a:off x="0" y="758951"/>
            <a:ext cx="384175" cy="5331460"/>
          </a:xfrm>
          <a:custGeom>
            <a:avLst/>
            <a:gdLst/>
            <a:ahLst/>
            <a:cxnLst/>
            <a:rect l="l" t="t" r="r" b="b"/>
            <a:pathLst>
              <a:path w="384175" h="5331460">
                <a:moveTo>
                  <a:pt x="384048" y="0"/>
                </a:moveTo>
                <a:lnTo>
                  <a:pt x="0" y="0"/>
                </a:lnTo>
                <a:lnTo>
                  <a:pt x="0" y="5330952"/>
                </a:lnTo>
                <a:lnTo>
                  <a:pt x="384048" y="5330952"/>
                </a:lnTo>
                <a:lnTo>
                  <a:pt x="384048" y="0"/>
                </a:lnTo>
                <a:close/>
              </a:path>
            </a:pathLst>
          </a:custGeom>
          <a:solidFill>
            <a:srgbClr val="C7C7C7">
              <a:alpha val="49803"/>
            </a:srgbClr>
          </a:solidFill>
        </p:spPr>
        <p:txBody>
          <a:bodyPr wrap="square" lIns="0" tIns="0" rIns="0" bIns="0" rtlCol="0"/>
          <a:lstStyle/>
          <a:p>
            <a:endParaRPr/>
          </a:p>
        </p:txBody>
      </p:sp>
      <p:sp>
        <p:nvSpPr>
          <p:cNvPr id="5" name="object 5"/>
          <p:cNvSpPr txBox="1"/>
          <p:nvPr/>
        </p:nvSpPr>
        <p:spPr>
          <a:xfrm>
            <a:off x="5686775" y="1600200"/>
            <a:ext cx="6132828" cy="997068"/>
          </a:xfrm>
          <a:prstGeom prst="rect">
            <a:avLst/>
          </a:prstGeom>
        </p:spPr>
        <p:txBody>
          <a:bodyPr vert="horz" wrap="square" lIns="0" tIns="12065" rIns="0" bIns="0" rtlCol="0">
            <a:spAutoFit/>
          </a:bodyPr>
          <a:lstStyle/>
          <a:p>
            <a:pPr marL="12700">
              <a:lnSpc>
                <a:spcPct val="100000"/>
              </a:lnSpc>
              <a:spcBef>
                <a:spcPts val="95"/>
              </a:spcBef>
            </a:pPr>
            <a:r>
              <a:rPr sz="3200" b="1" dirty="0" smtClean="0">
                <a:solidFill>
                  <a:schemeClr val="tx1"/>
                </a:solidFill>
                <a:latin typeface="Century Gothic" panose="020B0502020202020204" pitchFamily="34" charset="0"/>
                <a:cs typeface="Corbel"/>
              </a:rPr>
              <a:t>The</a:t>
            </a:r>
            <a:r>
              <a:rPr sz="3200" b="1" spc="300" dirty="0" smtClean="0">
                <a:solidFill>
                  <a:schemeClr val="tx1"/>
                </a:solidFill>
                <a:latin typeface="Century Gothic" panose="020B0502020202020204" pitchFamily="34" charset="0"/>
                <a:cs typeface="Corbel"/>
              </a:rPr>
              <a:t> </a:t>
            </a:r>
            <a:r>
              <a:rPr sz="3200" b="1" spc="-20" dirty="0">
                <a:solidFill>
                  <a:schemeClr val="tx1"/>
                </a:solidFill>
                <a:latin typeface="Century Gothic" panose="020B0502020202020204" pitchFamily="34" charset="0"/>
                <a:cs typeface="Corbel"/>
              </a:rPr>
              <a:t>Early</a:t>
            </a:r>
            <a:r>
              <a:rPr sz="3200" b="1" spc="-155" dirty="0">
                <a:solidFill>
                  <a:schemeClr val="tx1"/>
                </a:solidFill>
                <a:latin typeface="Century Gothic" panose="020B0502020202020204" pitchFamily="34" charset="0"/>
                <a:cs typeface="Corbel"/>
              </a:rPr>
              <a:t> </a:t>
            </a:r>
            <a:r>
              <a:rPr sz="3200" b="1" spc="-25" dirty="0">
                <a:solidFill>
                  <a:schemeClr val="tx1"/>
                </a:solidFill>
                <a:latin typeface="Century Gothic" panose="020B0502020202020204" pitchFamily="34" charset="0"/>
                <a:cs typeface="Corbel"/>
              </a:rPr>
              <a:t>Years</a:t>
            </a:r>
            <a:r>
              <a:rPr sz="3200" b="1" dirty="0">
                <a:solidFill>
                  <a:schemeClr val="tx1"/>
                </a:solidFill>
                <a:latin typeface="Century Gothic" panose="020B0502020202020204" pitchFamily="34" charset="0"/>
                <a:cs typeface="Corbel"/>
              </a:rPr>
              <a:t> </a:t>
            </a:r>
            <a:r>
              <a:rPr sz="3200" b="1" spc="-10" dirty="0">
                <a:solidFill>
                  <a:schemeClr val="tx1"/>
                </a:solidFill>
                <a:latin typeface="Century Gothic" panose="020B0502020202020204" pitchFamily="34" charset="0"/>
                <a:cs typeface="Corbel"/>
              </a:rPr>
              <a:t>Framework</a:t>
            </a:r>
            <a:r>
              <a:rPr sz="3200" b="1" spc="5" dirty="0">
                <a:solidFill>
                  <a:schemeClr val="tx1"/>
                </a:solidFill>
                <a:latin typeface="Century Gothic" panose="020B0502020202020204" pitchFamily="34" charset="0"/>
                <a:cs typeface="Corbel"/>
              </a:rPr>
              <a:t> </a:t>
            </a:r>
            <a:r>
              <a:rPr sz="3200" b="1" spc="-20" dirty="0">
                <a:solidFill>
                  <a:schemeClr val="tx1"/>
                </a:solidFill>
                <a:latin typeface="Century Gothic" panose="020B0502020202020204" pitchFamily="34" charset="0"/>
                <a:cs typeface="Corbel"/>
              </a:rPr>
              <a:t>2021</a:t>
            </a:r>
            <a:endParaRPr sz="3200" b="1" dirty="0">
              <a:solidFill>
                <a:schemeClr val="tx1"/>
              </a:solidFill>
              <a:latin typeface="Century Gothic" panose="020B0502020202020204" pitchFamily="34" charset="0"/>
              <a:cs typeface="Corbel"/>
            </a:endParaRPr>
          </a:p>
        </p:txBody>
      </p:sp>
      <p:sp>
        <p:nvSpPr>
          <p:cNvPr id="9" name="TextBox 8"/>
          <p:cNvSpPr txBox="1"/>
          <p:nvPr/>
        </p:nvSpPr>
        <p:spPr>
          <a:xfrm>
            <a:off x="5964436" y="2743200"/>
            <a:ext cx="5825980" cy="3539430"/>
          </a:xfrm>
          <a:prstGeom prst="rect">
            <a:avLst/>
          </a:prstGeom>
          <a:noFill/>
        </p:spPr>
        <p:txBody>
          <a:bodyPr wrap="square" rtlCol="0">
            <a:spAutoFit/>
          </a:bodyPr>
          <a:lstStyle/>
          <a:p>
            <a:r>
              <a:rPr lang="en-GB" sz="2800" dirty="0" smtClean="0">
                <a:latin typeface="Twinkl" pitchFamily="2" charset="0"/>
              </a:rPr>
              <a:t>1. Unique child</a:t>
            </a:r>
          </a:p>
          <a:p>
            <a:endParaRPr lang="en-GB" sz="2800" dirty="0" smtClean="0">
              <a:latin typeface="Twinkl" pitchFamily="2" charset="0"/>
            </a:endParaRPr>
          </a:p>
          <a:p>
            <a:r>
              <a:rPr lang="en-GB" sz="2800" dirty="0" smtClean="0">
                <a:latin typeface="Twinkl" pitchFamily="2" charset="0"/>
              </a:rPr>
              <a:t>2.  Positive relationships</a:t>
            </a:r>
          </a:p>
          <a:p>
            <a:endParaRPr lang="en-GB" sz="2800" dirty="0">
              <a:latin typeface="Twinkl" pitchFamily="2" charset="0"/>
            </a:endParaRPr>
          </a:p>
          <a:p>
            <a:r>
              <a:rPr lang="en-GB" sz="2800" dirty="0" smtClean="0">
                <a:latin typeface="Twinkl" pitchFamily="2" charset="0"/>
              </a:rPr>
              <a:t>3. Enabling environments</a:t>
            </a:r>
          </a:p>
          <a:p>
            <a:endParaRPr lang="en-GB" sz="2800" dirty="0">
              <a:latin typeface="Twinkl" pitchFamily="2" charset="0"/>
            </a:endParaRPr>
          </a:p>
          <a:p>
            <a:r>
              <a:rPr lang="en-GB" sz="2800" dirty="0" smtClean="0">
                <a:latin typeface="Twinkl" pitchFamily="2" charset="0"/>
              </a:rPr>
              <a:t>4. Learning and development</a:t>
            </a:r>
            <a:endParaRPr lang="en-GB" sz="2800" dirty="0">
              <a:latin typeface="Twinkl" pitchFamily="2" charset="0"/>
            </a:endParaRPr>
          </a:p>
          <a:p>
            <a:endParaRPr lang="en-GB" sz="2800"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24160" y="1625716"/>
            <a:ext cx="4949254" cy="371194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9555" y="152400"/>
            <a:ext cx="2697543" cy="3567002"/>
          </a:xfrm>
          <a:prstGeom prst="rect">
            <a:avLst/>
          </a:prstGeom>
        </p:spPr>
        <p:txBody>
          <a:bodyPr vert="horz" wrap="square" lIns="0" tIns="116205" rIns="0" bIns="0" rtlCol="0">
            <a:spAutoFit/>
          </a:bodyPr>
          <a:lstStyle/>
          <a:p>
            <a:pPr marL="12700" marR="5080" algn="ctr">
              <a:lnSpc>
                <a:spcPts val="6480"/>
              </a:lnSpc>
              <a:spcBef>
                <a:spcPts val="915"/>
              </a:spcBef>
            </a:pPr>
            <a:r>
              <a:rPr lang="en-GB" sz="5400" spc="-65" dirty="0" smtClean="0">
                <a:solidFill>
                  <a:schemeClr val="tx1"/>
                </a:solidFill>
                <a:latin typeface="Twinkl" pitchFamily="2" charset="0"/>
                <a:cs typeface="Corbel"/>
              </a:rPr>
              <a:t>There are 3</a:t>
            </a:r>
          </a:p>
          <a:p>
            <a:pPr marL="12700" marR="5080" algn="ctr">
              <a:lnSpc>
                <a:spcPts val="6480"/>
              </a:lnSpc>
              <a:spcBef>
                <a:spcPts val="915"/>
              </a:spcBef>
            </a:pPr>
            <a:r>
              <a:rPr sz="5400" spc="-65" dirty="0" smtClean="0">
                <a:solidFill>
                  <a:schemeClr val="tx1"/>
                </a:solidFill>
                <a:latin typeface="Twinkl" pitchFamily="2" charset="0"/>
                <a:cs typeface="Corbel"/>
              </a:rPr>
              <a:t>Prime </a:t>
            </a:r>
            <a:r>
              <a:rPr sz="5400" spc="-10" dirty="0">
                <a:solidFill>
                  <a:schemeClr val="tx1"/>
                </a:solidFill>
                <a:latin typeface="Twinkl" pitchFamily="2" charset="0"/>
                <a:cs typeface="Corbel"/>
              </a:rPr>
              <a:t>Areas</a:t>
            </a:r>
            <a:endParaRPr sz="5400" dirty="0">
              <a:solidFill>
                <a:schemeClr val="tx1"/>
              </a:solidFill>
              <a:latin typeface="Twinkl" pitchFamily="2" charset="0"/>
              <a:cs typeface="Corbel"/>
            </a:endParaRPr>
          </a:p>
        </p:txBody>
      </p:sp>
      <p:sp>
        <p:nvSpPr>
          <p:cNvPr id="3" name="object 3"/>
          <p:cNvSpPr txBox="1"/>
          <p:nvPr/>
        </p:nvSpPr>
        <p:spPr>
          <a:xfrm>
            <a:off x="3657600" y="609600"/>
            <a:ext cx="7772400" cy="4863511"/>
          </a:xfrm>
          <a:prstGeom prst="rect">
            <a:avLst/>
          </a:prstGeom>
        </p:spPr>
        <p:txBody>
          <a:bodyPr vert="horz" wrap="square" lIns="0" tIns="104775" rIns="0" bIns="0" rtlCol="0">
            <a:spAutoFit/>
          </a:bodyPr>
          <a:lstStyle/>
          <a:p>
            <a:pPr marL="196850" indent="-184785">
              <a:lnSpc>
                <a:spcPct val="100000"/>
              </a:lnSpc>
              <a:spcBef>
                <a:spcPts val="825"/>
              </a:spcBef>
              <a:buClr>
                <a:srgbClr val="40B9D2"/>
              </a:buClr>
              <a:buSzPct val="97500"/>
              <a:buFont typeface="Wingdings 2"/>
              <a:buChar char=""/>
              <a:tabLst>
                <a:tab pos="197485" algn="l"/>
              </a:tabLst>
            </a:pPr>
            <a:r>
              <a:rPr sz="4000" spc="-10" dirty="0">
                <a:solidFill>
                  <a:srgbClr val="585858"/>
                </a:solidFill>
                <a:latin typeface="Twinkl" pitchFamily="2" charset="0"/>
                <a:cs typeface="Corbel"/>
              </a:rPr>
              <a:t>Communication</a:t>
            </a:r>
            <a:r>
              <a:rPr sz="4000" spc="-100" dirty="0">
                <a:solidFill>
                  <a:srgbClr val="585858"/>
                </a:solidFill>
                <a:latin typeface="Twinkl" pitchFamily="2" charset="0"/>
                <a:cs typeface="Corbel"/>
              </a:rPr>
              <a:t> </a:t>
            </a:r>
            <a:r>
              <a:rPr sz="4000" dirty="0">
                <a:solidFill>
                  <a:srgbClr val="585858"/>
                </a:solidFill>
                <a:latin typeface="Twinkl" pitchFamily="2" charset="0"/>
                <a:cs typeface="Corbel"/>
              </a:rPr>
              <a:t>and</a:t>
            </a:r>
            <a:r>
              <a:rPr sz="4000" spc="-125" dirty="0">
                <a:solidFill>
                  <a:srgbClr val="585858"/>
                </a:solidFill>
                <a:latin typeface="Twinkl" pitchFamily="2" charset="0"/>
                <a:cs typeface="Corbel"/>
              </a:rPr>
              <a:t> </a:t>
            </a:r>
            <a:r>
              <a:rPr sz="4000" spc="-10" dirty="0" smtClean="0">
                <a:solidFill>
                  <a:srgbClr val="585858"/>
                </a:solidFill>
                <a:latin typeface="Twinkl" pitchFamily="2" charset="0"/>
                <a:cs typeface="Corbel"/>
              </a:rPr>
              <a:t>Language</a:t>
            </a:r>
            <a:r>
              <a:rPr lang="en-GB" sz="4000" spc="-10" dirty="0" smtClean="0">
                <a:solidFill>
                  <a:srgbClr val="585858"/>
                </a:solidFill>
                <a:latin typeface="Twinkl" pitchFamily="2" charset="0"/>
                <a:cs typeface="Corbel"/>
              </a:rPr>
              <a:t> </a:t>
            </a:r>
            <a:endParaRPr sz="4000" dirty="0">
              <a:latin typeface="Twinkl" pitchFamily="2" charset="0"/>
              <a:cs typeface="Corbel"/>
            </a:endParaRPr>
          </a:p>
          <a:p>
            <a:pPr marL="195580" marR="456565" indent="-182880">
              <a:lnSpc>
                <a:spcPts val="4320"/>
              </a:lnSpc>
              <a:spcBef>
                <a:spcPts val="1265"/>
              </a:spcBef>
              <a:buClr>
                <a:srgbClr val="40B9D2"/>
              </a:buClr>
              <a:buSzPct val="97500"/>
              <a:buFont typeface="Wingdings 2"/>
              <a:buChar char=""/>
              <a:tabLst>
                <a:tab pos="197485" algn="l"/>
              </a:tabLst>
            </a:pPr>
            <a:r>
              <a:rPr sz="4000" spc="-35" dirty="0">
                <a:solidFill>
                  <a:srgbClr val="585858"/>
                </a:solidFill>
                <a:latin typeface="Twinkl" pitchFamily="2" charset="0"/>
                <a:cs typeface="Corbel"/>
              </a:rPr>
              <a:t>Personal,</a:t>
            </a:r>
            <a:r>
              <a:rPr sz="4000" spc="-160" dirty="0">
                <a:solidFill>
                  <a:srgbClr val="585858"/>
                </a:solidFill>
                <a:latin typeface="Twinkl" pitchFamily="2" charset="0"/>
                <a:cs typeface="Corbel"/>
              </a:rPr>
              <a:t> </a:t>
            </a:r>
            <a:r>
              <a:rPr sz="4000" dirty="0">
                <a:solidFill>
                  <a:srgbClr val="585858"/>
                </a:solidFill>
                <a:latin typeface="Twinkl" pitchFamily="2" charset="0"/>
                <a:cs typeface="Corbel"/>
              </a:rPr>
              <a:t>Social</a:t>
            </a:r>
            <a:r>
              <a:rPr sz="4000" spc="-50" dirty="0">
                <a:solidFill>
                  <a:srgbClr val="585858"/>
                </a:solidFill>
                <a:latin typeface="Twinkl" pitchFamily="2" charset="0"/>
                <a:cs typeface="Corbel"/>
              </a:rPr>
              <a:t> </a:t>
            </a:r>
            <a:r>
              <a:rPr sz="4000" dirty="0">
                <a:solidFill>
                  <a:srgbClr val="585858"/>
                </a:solidFill>
                <a:latin typeface="Twinkl" pitchFamily="2" charset="0"/>
                <a:cs typeface="Corbel"/>
              </a:rPr>
              <a:t>and</a:t>
            </a:r>
            <a:r>
              <a:rPr sz="4000" spc="-65" dirty="0">
                <a:solidFill>
                  <a:srgbClr val="585858"/>
                </a:solidFill>
                <a:latin typeface="Twinkl" pitchFamily="2" charset="0"/>
                <a:cs typeface="Corbel"/>
              </a:rPr>
              <a:t> </a:t>
            </a:r>
            <a:r>
              <a:rPr sz="4000" spc="-10" dirty="0">
                <a:solidFill>
                  <a:srgbClr val="585858"/>
                </a:solidFill>
                <a:latin typeface="Twinkl" pitchFamily="2" charset="0"/>
                <a:cs typeface="Corbel"/>
              </a:rPr>
              <a:t>Emotional </a:t>
            </a:r>
            <a:r>
              <a:rPr sz="4000" spc="-10" dirty="0" smtClean="0">
                <a:solidFill>
                  <a:srgbClr val="585858"/>
                </a:solidFill>
                <a:latin typeface="Twinkl" pitchFamily="2" charset="0"/>
                <a:cs typeface="Corbel"/>
              </a:rPr>
              <a:t>development</a:t>
            </a:r>
            <a:r>
              <a:rPr lang="en-GB" sz="4000" spc="-10" dirty="0" smtClean="0">
                <a:solidFill>
                  <a:srgbClr val="585858"/>
                </a:solidFill>
                <a:latin typeface="Twinkl" pitchFamily="2" charset="0"/>
                <a:cs typeface="Corbel"/>
              </a:rPr>
              <a:t> </a:t>
            </a:r>
            <a:endParaRPr sz="4000" dirty="0">
              <a:latin typeface="Twinkl" pitchFamily="2" charset="0"/>
              <a:cs typeface="Corbel"/>
            </a:endParaRPr>
          </a:p>
          <a:p>
            <a:pPr marL="196850" indent="-184785">
              <a:lnSpc>
                <a:spcPct val="100000"/>
              </a:lnSpc>
              <a:spcBef>
                <a:spcPts val="660"/>
              </a:spcBef>
              <a:buClr>
                <a:srgbClr val="40B9D2"/>
              </a:buClr>
              <a:buSzPct val="97500"/>
              <a:buFont typeface="Wingdings 2"/>
              <a:buChar char=""/>
              <a:tabLst>
                <a:tab pos="197485" algn="l"/>
              </a:tabLst>
            </a:pPr>
            <a:r>
              <a:rPr sz="4000" dirty="0">
                <a:solidFill>
                  <a:srgbClr val="585858"/>
                </a:solidFill>
                <a:latin typeface="Twinkl" pitchFamily="2" charset="0"/>
                <a:cs typeface="Corbel"/>
              </a:rPr>
              <a:t>Physical</a:t>
            </a:r>
            <a:r>
              <a:rPr sz="4000" spc="-155" dirty="0">
                <a:solidFill>
                  <a:srgbClr val="585858"/>
                </a:solidFill>
                <a:latin typeface="Twinkl" pitchFamily="2" charset="0"/>
                <a:cs typeface="Corbel"/>
              </a:rPr>
              <a:t> </a:t>
            </a:r>
            <a:r>
              <a:rPr sz="4000" spc="-10" dirty="0" smtClean="0">
                <a:solidFill>
                  <a:srgbClr val="585858"/>
                </a:solidFill>
                <a:latin typeface="Twinkl" pitchFamily="2" charset="0"/>
                <a:cs typeface="Corbel"/>
              </a:rPr>
              <a:t>development</a:t>
            </a:r>
            <a:r>
              <a:rPr lang="en-GB" sz="4000" spc="-10" dirty="0" smtClean="0">
                <a:solidFill>
                  <a:srgbClr val="585858"/>
                </a:solidFill>
                <a:latin typeface="Twinkl" pitchFamily="2" charset="0"/>
                <a:cs typeface="Corbel"/>
              </a:rPr>
              <a:t> </a:t>
            </a:r>
            <a:endParaRPr lang="en-GB" sz="4000" spc="-10" dirty="0" smtClean="0">
              <a:solidFill>
                <a:srgbClr val="585858"/>
              </a:solidFill>
              <a:latin typeface="Twinkl" pitchFamily="2" charset="0"/>
              <a:cs typeface="Corbel"/>
            </a:endParaRPr>
          </a:p>
          <a:p>
            <a:pPr marL="196850" indent="-184785">
              <a:lnSpc>
                <a:spcPct val="100000"/>
              </a:lnSpc>
              <a:spcBef>
                <a:spcPts val="660"/>
              </a:spcBef>
              <a:buClr>
                <a:srgbClr val="40B9D2"/>
              </a:buClr>
              <a:buSzPct val="97500"/>
              <a:buFont typeface="Wingdings 2"/>
              <a:buChar char=""/>
              <a:tabLst>
                <a:tab pos="197485" algn="l"/>
              </a:tabLst>
            </a:pPr>
            <a:endParaRPr sz="4000" dirty="0">
              <a:latin typeface="Twinkl" pitchFamily="2" charset="0"/>
              <a:cs typeface="Corbel"/>
            </a:endParaRPr>
          </a:p>
          <a:p>
            <a:pPr marL="195580" indent="-182880" algn="just">
              <a:lnSpc>
                <a:spcPts val="2280"/>
              </a:lnSpc>
              <a:spcBef>
                <a:spcPts val="1090"/>
              </a:spcBef>
              <a:buClr>
                <a:srgbClr val="40B9D2"/>
              </a:buClr>
              <a:buFont typeface="Wingdings 2"/>
              <a:buChar char=""/>
              <a:tabLst>
                <a:tab pos="195580" algn="l"/>
              </a:tabLst>
            </a:pPr>
            <a:r>
              <a:rPr sz="2400" dirty="0">
                <a:solidFill>
                  <a:srgbClr val="585858"/>
                </a:solidFill>
                <a:latin typeface="Corbel"/>
                <a:cs typeface="Corbel"/>
              </a:rPr>
              <a:t>A</a:t>
            </a:r>
            <a:r>
              <a:rPr sz="2400" spc="-25" dirty="0">
                <a:solidFill>
                  <a:srgbClr val="585858"/>
                </a:solidFill>
                <a:latin typeface="Corbel"/>
                <a:cs typeface="Corbel"/>
              </a:rPr>
              <a:t> </a:t>
            </a:r>
            <a:r>
              <a:rPr sz="2400" dirty="0">
                <a:solidFill>
                  <a:srgbClr val="585858"/>
                </a:solidFill>
                <a:latin typeface="Corbel"/>
                <a:cs typeface="Corbel"/>
              </a:rPr>
              <a:t>new</a:t>
            </a:r>
            <a:r>
              <a:rPr sz="2400" spc="-25" dirty="0">
                <a:solidFill>
                  <a:srgbClr val="585858"/>
                </a:solidFill>
                <a:latin typeface="Corbel"/>
                <a:cs typeface="Corbel"/>
              </a:rPr>
              <a:t> </a:t>
            </a:r>
            <a:r>
              <a:rPr sz="2400" dirty="0">
                <a:solidFill>
                  <a:srgbClr val="585858"/>
                </a:solidFill>
                <a:latin typeface="Corbel"/>
                <a:cs typeface="Corbel"/>
              </a:rPr>
              <a:t>change</a:t>
            </a:r>
            <a:r>
              <a:rPr sz="2400" spc="-35" dirty="0">
                <a:solidFill>
                  <a:srgbClr val="585858"/>
                </a:solidFill>
                <a:latin typeface="Corbel"/>
                <a:cs typeface="Corbel"/>
              </a:rPr>
              <a:t> </a:t>
            </a:r>
            <a:r>
              <a:rPr sz="2400" dirty="0">
                <a:solidFill>
                  <a:srgbClr val="585858"/>
                </a:solidFill>
                <a:latin typeface="Corbel"/>
                <a:cs typeface="Corbel"/>
              </a:rPr>
              <a:t>in</a:t>
            </a:r>
            <a:r>
              <a:rPr sz="2400" spc="-20" dirty="0">
                <a:solidFill>
                  <a:srgbClr val="585858"/>
                </a:solidFill>
                <a:latin typeface="Corbel"/>
                <a:cs typeface="Corbel"/>
              </a:rPr>
              <a:t> </a:t>
            </a:r>
            <a:r>
              <a:rPr sz="2400" dirty="0">
                <a:solidFill>
                  <a:srgbClr val="585858"/>
                </a:solidFill>
                <a:latin typeface="Corbel"/>
                <a:cs typeface="Corbel"/>
              </a:rPr>
              <a:t>the</a:t>
            </a:r>
            <a:r>
              <a:rPr sz="2400" spc="10" dirty="0">
                <a:solidFill>
                  <a:srgbClr val="585858"/>
                </a:solidFill>
                <a:latin typeface="Corbel"/>
                <a:cs typeface="Corbel"/>
              </a:rPr>
              <a:t> </a:t>
            </a:r>
            <a:r>
              <a:rPr sz="2400" b="1" dirty="0">
                <a:solidFill>
                  <a:srgbClr val="585858"/>
                </a:solidFill>
                <a:latin typeface="Corbel"/>
                <a:cs typeface="Corbel"/>
              </a:rPr>
              <a:t>EYFS</a:t>
            </a:r>
            <a:r>
              <a:rPr sz="2400" b="1" spc="-55" dirty="0">
                <a:solidFill>
                  <a:srgbClr val="585858"/>
                </a:solidFill>
                <a:latin typeface="Corbel"/>
                <a:cs typeface="Corbel"/>
              </a:rPr>
              <a:t> </a:t>
            </a:r>
            <a:r>
              <a:rPr sz="2400" dirty="0">
                <a:solidFill>
                  <a:srgbClr val="585858"/>
                </a:solidFill>
                <a:latin typeface="Corbel"/>
                <a:cs typeface="Corbel"/>
              </a:rPr>
              <a:t>framework</a:t>
            </a:r>
            <a:r>
              <a:rPr sz="2400" spc="-15" dirty="0">
                <a:solidFill>
                  <a:srgbClr val="585858"/>
                </a:solidFill>
                <a:latin typeface="Corbel"/>
                <a:cs typeface="Corbel"/>
              </a:rPr>
              <a:t> </a:t>
            </a:r>
            <a:r>
              <a:rPr lang="en-GB" sz="2400" dirty="0" smtClean="0">
                <a:solidFill>
                  <a:srgbClr val="585858"/>
                </a:solidFill>
                <a:latin typeface="Corbel"/>
                <a:cs typeface="Corbel"/>
              </a:rPr>
              <a:t>- </a:t>
            </a:r>
            <a:r>
              <a:rPr sz="2400" dirty="0" smtClean="0">
                <a:solidFill>
                  <a:srgbClr val="585858"/>
                </a:solidFill>
                <a:latin typeface="Corbel"/>
                <a:cs typeface="Corbel"/>
              </a:rPr>
              <a:t>promote</a:t>
            </a:r>
            <a:r>
              <a:rPr sz="2400" spc="-20" dirty="0" smtClean="0">
                <a:solidFill>
                  <a:srgbClr val="585858"/>
                </a:solidFill>
                <a:latin typeface="Corbel"/>
                <a:cs typeface="Corbel"/>
              </a:rPr>
              <a:t> </a:t>
            </a:r>
            <a:r>
              <a:rPr sz="2400" dirty="0" smtClean="0">
                <a:solidFill>
                  <a:srgbClr val="585858"/>
                </a:solidFill>
                <a:latin typeface="Corbel"/>
                <a:cs typeface="Corbel"/>
              </a:rPr>
              <a:t>“</a:t>
            </a:r>
            <a:r>
              <a:rPr sz="2400" dirty="0">
                <a:solidFill>
                  <a:srgbClr val="585858"/>
                </a:solidFill>
                <a:latin typeface="Corbel"/>
                <a:cs typeface="Corbel"/>
              </a:rPr>
              <a:t>good</a:t>
            </a:r>
            <a:r>
              <a:rPr sz="2400" spc="-25" dirty="0">
                <a:solidFill>
                  <a:srgbClr val="585858"/>
                </a:solidFill>
                <a:latin typeface="Corbel"/>
                <a:cs typeface="Corbel"/>
              </a:rPr>
              <a:t> </a:t>
            </a:r>
            <a:r>
              <a:rPr sz="2400" b="1" dirty="0">
                <a:solidFill>
                  <a:srgbClr val="FF0000"/>
                </a:solidFill>
                <a:latin typeface="Corbel"/>
                <a:cs typeface="Corbel"/>
              </a:rPr>
              <a:t>oral</a:t>
            </a:r>
            <a:r>
              <a:rPr sz="2400" b="1" spc="-30" dirty="0">
                <a:solidFill>
                  <a:srgbClr val="FF0000"/>
                </a:solidFill>
                <a:latin typeface="Corbel"/>
                <a:cs typeface="Corbel"/>
              </a:rPr>
              <a:t> </a:t>
            </a:r>
            <a:r>
              <a:rPr sz="2400" b="1" dirty="0">
                <a:solidFill>
                  <a:srgbClr val="FF0000"/>
                </a:solidFill>
                <a:latin typeface="Corbel"/>
                <a:cs typeface="Corbel"/>
              </a:rPr>
              <a:t>health</a:t>
            </a:r>
            <a:r>
              <a:rPr sz="2400" b="1" spc="-25" dirty="0">
                <a:solidFill>
                  <a:srgbClr val="FF0000"/>
                </a:solidFill>
                <a:latin typeface="Corbel"/>
                <a:cs typeface="Corbel"/>
              </a:rPr>
              <a:t> </a:t>
            </a:r>
            <a:r>
              <a:rPr sz="2400" dirty="0">
                <a:solidFill>
                  <a:srgbClr val="585858"/>
                </a:solidFill>
                <a:latin typeface="Corbel"/>
                <a:cs typeface="Corbel"/>
              </a:rPr>
              <a:t>of</a:t>
            </a:r>
            <a:r>
              <a:rPr sz="2400" spc="-20" dirty="0">
                <a:solidFill>
                  <a:srgbClr val="585858"/>
                </a:solidFill>
                <a:latin typeface="Corbel"/>
                <a:cs typeface="Corbel"/>
              </a:rPr>
              <a:t> </a:t>
            </a:r>
            <a:r>
              <a:rPr sz="2400" dirty="0">
                <a:solidFill>
                  <a:srgbClr val="585858"/>
                </a:solidFill>
                <a:latin typeface="Corbel"/>
                <a:cs typeface="Corbel"/>
              </a:rPr>
              <a:t>children”</a:t>
            </a:r>
            <a:r>
              <a:rPr sz="2400" spc="-30" dirty="0">
                <a:solidFill>
                  <a:srgbClr val="585858"/>
                </a:solidFill>
                <a:latin typeface="Corbel"/>
                <a:cs typeface="Corbel"/>
              </a:rPr>
              <a:t> </a:t>
            </a:r>
            <a:endParaRPr lang="en-GB" sz="2400" spc="-30" dirty="0" smtClean="0">
              <a:solidFill>
                <a:srgbClr val="585858"/>
              </a:solidFill>
              <a:latin typeface="Corbel"/>
              <a:cs typeface="Corbel"/>
            </a:endParaRPr>
          </a:p>
          <a:p>
            <a:pPr marL="12700" algn="just">
              <a:lnSpc>
                <a:spcPts val="2280"/>
              </a:lnSpc>
              <a:spcBef>
                <a:spcPts val="1090"/>
              </a:spcBef>
              <a:buClr>
                <a:srgbClr val="40B9D2"/>
              </a:buClr>
              <a:tabLst>
                <a:tab pos="195580" algn="l"/>
              </a:tabLst>
            </a:pPr>
            <a:r>
              <a:rPr sz="2400" b="1" i="1" dirty="0" smtClean="0">
                <a:solidFill>
                  <a:srgbClr val="585858"/>
                </a:solidFill>
                <a:latin typeface="Corbel"/>
                <a:cs typeface="Corbel"/>
              </a:rPr>
              <a:t>Public</a:t>
            </a:r>
            <a:r>
              <a:rPr sz="2400" b="1" i="1" spc="-20" dirty="0" smtClean="0">
                <a:solidFill>
                  <a:srgbClr val="585858"/>
                </a:solidFill>
                <a:latin typeface="Corbel"/>
                <a:cs typeface="Corbel"/>
              </a:rPr>
              <a:t> </a:t>
            </a:r>
            <a:r>
              <a:rPr sz="2400" b="1" i="1" dirty="0">
                <a:solidFill>
                  <a:srgbClr val="585858"/>
                </a:solidFill>
                <a:latin typeface="Corbel"/>
                <a:cs typeface="Corbel"/>
              </a:rPr>
              <a:t>Health</a:t>
            </a:r>
            <a:r>
              <a:rPr sz="2400" b="1" i="1" spc="-35" dirty="0">
                <a:solidFill>
                  <a:srgbClr val="585858"/>
                </a:solidFill>
                <a:latin typeface="Corbel"/>
                <a:cs typeface="Corbel"/>
              </a:rPr>
              <a:t> </a:t>
            </a:r>
            <a:r>
              <a:rPr sz="2400" b="1" i="1" dirty="0">
                <a:solidFill>
                  <a:srgbClr val="585858"/>
                </a:solidFill>
                <a:latin typeface="Corbel"/>
                <a:cs typeface="Corbel"/>
              </a:rPr>
              <a:t>England</a:t>
            </a:r>
            <a:r>
              <a:rPr sz="2400" b="1" i="1" spc="-45" dirty="0">
                <a:solidFill>
                  <a:srgbClr val="585858"/>
                </a:solidFill>
                <a:latin typeface="Corbel"/>
                <a:cs typeface="Corbel"/>
              </a:rPr>
              <a:t> </a:t>
            </a:r>
            <a:r>
              <a:rPr sz="2400" b="1" i="1" spc="-20" dirty="0">
                <a:solidFill>
                  <a:srgbClr val="585858"/>
                </a:solidFill>
                <a:latin typeface="Corbel"/>
                <a:cs typeface="Corbel"/>
              </a:rPr>
              <a:t>that </a:t>
            </a:r>
            <a:r>
              <a:rPr sz="2400" b="1" i="1" dirty="0">
                <a:solidFill>
                  <a:srgbClr val="585858"/>
                </a:solidFill>
                <a:latin typeface="Corbel"/>
                <a:cs typeface="Corbel"/>
              </a:rPr>
              <a:t>suggests</a:t>
            </a:r>
            <a:r>
              <a:rPr sz="2400" b="1" i="1" spc="-5" dirty="0">
                <a:solidFill>
                  <a:srgbClr val="585858"/>
                </a:solidFill>
                <a:latin typeface="Corbel"/>
                <a:cs typeface="Corbel"/>
              </a:rPr>
              <a:t> </a:t>
            </a:r>
            <a:r>
              <a:rPr sz="2400" b="1" i="1" dirty="0">
                <a:solidFill>
                  <a:srgbClr val="585858"/>
                </a:solidFill>
                <a:latin typeface="Corbel"/>
                <a:cs typeface="Corbel"/>
              </a:rPr>
              <a:t>that</a:t>
            </a:r>
            <a:r>
              <a:rPr sz="2400" b="1" i="1" spc="-25" dirty="0">
                <a:solidFill>
                  <a:srgbClr val="585858"/>
                </a:solidFill>
                <a:latin typeface="Corbel"/>
                <a:cs typeface="Corbel"/>
              </a:rPr>
              <a:t> </a:t>
            </a:r>
            <a:r>
              <a:rPr sz="2400" b="1" i="1" dirty="0">
                <a:solidFill>
                  <a:srgbClr val="585858"/>
                </a:solidFill>
                <a:latin typeface="Corbel"/>
                <a:cs typeface="Corbel"/>
              </a:rPr>
              <a:t>1 in</a:t>
            </a:r>
            <a:r>
              <a:rPr sz="2400" b="1" i="1" spc="-20" dirty="0">
                <a:solidFill>
                  <a:srgbClr val="585858"/>
                </a:solidFill>
                <a:latin typeface="Corbel"/>
                <a:cs typeface="Corbel"/>
              </a:rPr>
              <a:t> </a:t>
            </a:r>
            <a:r>
              <a:rPr sz="2400" b="1" i="1" dirty="0">
                <a:solidFill>
                  <a:srgbClr val="585858"/>
                </a:solidFill>
                <a:latin typeface="Corbel"/>
                <a:cs typeface="Corbel"/>
              </a:rPr>
              <a:t>5</a:t>
            </a:r>
            <a:r>
              <a:rPr sz="2400" b="1" i="1" spc="-5" dirty="0">
                <a:solidFill>
                  <a:srgbClr val="585858"/>
                </a:solidFill>
                <a:latin typeface="Corbel"/>
                <a:cs typeface="Corbel"/>
              </a:rPr>
              <a:t> </a:t>
            </a:r>
            <a:r>
              <a:rPr sz="2400" b="1" i="1" dirty="0">
                <a:solidFill>
                  <a:srgbClr val="585858"/>
                </a:solidFill>
                <a:latin typeface="Corbel"/>
                <a:cs typeface="Corbel"/>
              </a:rPr>
              <a:t>children</a:t>
            </a:r>
            <a:r>
              <a:rPr sz="2400" b="1" i="1" spc="-25" dirty="0">
                <a:solidFill>
                  <a:srgbClr val="585858"/>
                </a:solidFill>
                <a:latin typeface="Corbel"/>
                <a:cs typeface="Corbel"/>
              </a:rPr>
              <a:t> </a:t>
            </a:r>
            <a:r>
              <a:rPr sz="2400" b="1" i="1" dirty="0">
                <a:solidFill>
                  <a:srgbClr val="585858"/>
                </a:solidFill>
                <a:latin typeface="Corbel"/>
                <a:cs typeface="Corbel"/>
              </a:rPr>
              <a:t>aged</a:t>
            </a:r>
            <a:r>
              <a:rPr sz="2400" b="1" i="1" spc="-15" dirty="0">
                <a:solidFill>
                  <a:srgbClr val="585858"/>
                </a:solidFill>
                <a:latin typeface="Corbel"/>
                <a:cs typeface="Corbel"/>
              </a:rPr>
              <a:t> </a:t>
            </a:r>
            <a:r>
              <a:rPr sz="2400" b="1" i="1" dirty="0">
                <a:solidFill>
                  <a:srgbClr val="585858"/>
                </a:solidFill>
                <a:latin typeface="Corbel"/>
                <a:cs typeface="Corbel"/>
              </a:rPr>
              <a:t>5,</a:t>
            </a:r>
            <a:r>
              <a:rPr sz="2400" b="1" i="1" spc="-5" dirty="0">
                <a:solidFill>
                  <a:srgbClr val="585858"/>
                </a:solidFill>
                <a:latin typeface="Corbel"/>
                <a:cs typeface="Corbel"/>
              </a:rPr>
              <a:t> </a:t>
            </a:r>
            <a:r>
              <a:rPr sz="2400" b="1" i="1" dirty="0">
                <a:solidFill>
                  <a:srgbClr val="585858"/>
                </a:solidFill>
                <a:latin typeface="Corbel"/>
                <a:cs typeface="Corbel"/>
              </a:rPr>
              <a:t>have</a:t>
            </a:r>
            <a:r>
              <a:rPr sz="2400" b="1" i="1" spc="-25" dirty="0">
                <a:solidFill>
                  <a:srgbClr val="585858"/>
                </a:solidFill>
                <a:latin typeface="Corbel"/>
                <a:cs typeface="Corbel"/>
              </a:rPr>
              <a:t> </a:t>
            </a:r>
            <a:r>
              <a:rPr sz="2400" b="1" i="1" dirty="0">
                <a:solidFill>
                  <a:srgbClr val="585858"/>
                </a:solidFill>
                <a:latin typeface="Corbel"/>
                <a:cs typeface="Corbel"/>
              </a:rPr>
              <a:t>experienced</a:t>
            </a:r>
            <a:r>
              <a:rPr sz="2400" b="1" i="1" spc="-10" dirty="0">
                <a:solidFill>
                  <a:srgbClr val="585858"/>
                </a:solidFill>
                <a:latin typeface="Corbel"/>
                <a:cs typeface="Corbel"/>
              </a:rPr>
              <a:t> </a:t>
            </a:r>
            <a:r>
              <a:rPr sz="2400" b="1" i="1" dirty="0">
                <a:solidFill>
                  <a:srgbClr val="585858"/>
                </a:solidFill>
                <a:latin typeface="Corbel"/>
                <a:cs typeface="Corbel"/>
              </a:rPr>
              <a:t>tooth</a:t>
            </a:r>
            <a:r>
              <a:rPr sz="2400" b="1" i="1" spc="-5" dirty="0">
                <a:solidFill>
                  <a:srgbClr val="585858"/>
                </a:solidFill>
                <a:latin typeface="Corbel"/>
                <a:cs typeface="Corbel"/>
              </a:rPr>
              <a:t> </a:t>
            </a:r>
            <a:r>
              <a:rPr sz="2400" b="1" i="1" spc="-10" dirty="0">
                <a:solidFill>
                  <a:srgbClr val="585858"/>
                </a:solidFill>
                <a:latin typeface="Corbel"/>
                <a:cs typeface="Corbel"/>
              </a:rPr>
              <a:t>decay</a:t>
            </a:r>
            <a:endParaRPr sz="2400" b="1" i="1" dirty="0">
              <a:latin typeface="Corbel"/>
              <a:cs typeface="Corbe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555" y="3638008"/>
            <a:ext cx="3133788" cy="235034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08888" y="298704"/>
            <a:ext cx="10210800" cy="6131560"/>
            <a:chOff x="1008888" y="298704"/>
            <a:chExt cx="10210800" cy="6131560"/>
          </a:xfrm>
        </p:grpSpPr>
        <p:pic>
          <p:nvPicPr>
            <p:cNvPr id="3" name="object 3"/>
            <p:cNvPicPr/>
            <p:nvPr/>
          </p:nvPicPr>
          <p:blipFill>
            <a:blip r:embed="rId2" cstate="print"/>
            <a:stretch>
              <a:fillRect/>
            </a:stretch>
          </p:blipFill>
          <p:spPr>
            <a:xfrm>
              <a:off x="1008888" y="298704"/>
              <a:ext cx="10210800" cy="6131052"/>
            </a:xfrm>
            <a:prstGeom prst="rect">
              <a:avLst/>
            </a:prstGeom>
          </p:spPr>
        </p:pic>
        <p:pic>
          <p:nvPicPr>
            <p:cNvPr id="4" name="object 4"/>
            <p:cNvPicPr/>
            <p:nvPr/>
          </p:nvPicPr>
          <p:blipFill>
            <a:blip r:embed="rId3" cstate="print"/>
            <a:stretch>
              <a:fillRect/>
            </a:stretch>
          </p:blipFill>
          <p:spPr>
            <a:xfrm>
              <a:off x="4524755" y="428244"/>
              <a:ext cx="2842259" cy="2122931"/>
            </a:xfrm>
            <a:prstGeom prst="rect">
              <a:avLst/>
            </a:prstGeom>
          </p:spPr>
        </p:pic>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4800" y="1389220"/>
            <a:ext cx="3276599" cy="19325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3060" tIns="126960" rIns="0" bIns="952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300" b="0" i="0" u="none" strike="noStrike" cap="none" normalizeH="0" baseline="0" dirty="0" smtClean="0">
              <a:ln>
                <a:noFill/>
              </a:ln>
              <a:solidFill>
                <a:srgbClr val="333333"/>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smtClean="0">
                <a:ln>
                  <a:noFill/>
                </a:ln>
                <a:solidFill>
                  <a:srgbClr val="595959"/>
                </a:solidFill>
                <a:effectLst/>
                <a:latin typeface="Helvetica Neue"/>
              </a:rPr>
              <a:t>Date:</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333333"/>
                </a:solidFill>
                <a:effectLst/>
                <a:latin typeface="Helvetica Neue"/>
              </a:rPr>
              <a:t>April 4, 2019</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smtClean="0">
                <a:ln>
                  <a:noFill/>
                </a:ln>
                <a:solidFill>
                  <a:srgbClr val="595959"/>
                </a:solidFill>
                <a:effectLst/>
                <a:latin typeface="Helvetica Neue"/>
              </a:rPr>
              <a:t>Source:</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333333"/>
                </a:solidFill>
                <a:effectLst/>
                <a:latin typeface="Helvetica Neue"/>
              </a:rPr>
              <a:t>Ohio State University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 name="TextBox 2"/>
          <p:cNvSpPr txBox="1"/>
          <p:nvPr/>
        </p:nvSpPr>
        <p:spPr>
          <a:xfrm>
            <a:off x="4343400" y="647315"/>
            <a:ext cx="6248400" cy="4893647"/>
          </a:xfrm>
          <a:prstGeom prst="rect">
            <a:avLst/>
          </a:prstGeom>
          <a:noFill/>
        </p:spPr>
        <p:txBody>
          <a:bodyPr wrap="square" rtlCol="0">
            <a:spAutoFit/>
          </a:bodyPr>
          <a:lstStyle/>
          <a:p>
            <a:r>
              <a:rPr lang="en-GB" sz="2400" b="1" dirty="0" smtClean="0"/>
              <a:t>The ‘million word gap’</a:t>
            </a:r>
          </a:p>
          <a:p>
            <a:endParaRPr lang="en-GB" sz="2400" dirty="0"/>
          </a:p>
          <a:p>
            <a:r>
              <a:rPr lang="en-GB" sz="2400" dirty="0" smtClean="0"/>
              <a:t>That’s how many fewer words some children may hear by kindergarten (starting school).</a:t>
            </a:r>
          </a:p>
          <a:p>
            <a:endParaRPr lang="en-GB" sz="2400" dirty="0" smtClean="0"/>
          </a:p>
          <a:p>
            <a:r>
              <a:rPr lang="en-GB" sz="2400" dirty="0" smtClean="0"/>
              <a:t>Young children whose parents read them five books a day enter kindergarten having heard about 1.4 million more words than children who were never read to.</a:t>
            </a:r>
          </a:p>
          <a:p>
            <a:endParaRPr lang="en-GB" sz="2400" dirty="0"/>
          </a:p>
          <a:p>
            <a:r>
              <a:rPr lang="en-GB" sz="2400" dirty="0" smtClean="0"/>
              <a:t>This ‘million word gap’ could be one key in explaining differences in vocabulary and reading development.</a:t>
            </a:r>
            <a:endParaRPr lang="en-GB" sz="2400" dirty="0"/>
          </a:p>
        </p:txBody>
      </p:sp>
    </p:spTree>
    <p:extLst>
      <p:ext uri="{BB962C8B-B14F-4D97-AF65-F5344CB8AC3E}">
        <p14:creationId xmlns:p14="http://schemas.microsoft.com/office/powerpoint/2010/main" val="436751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6568" y="838581"/>
            <a:ext cx="3126232" cy="2846933"/>
          </a:xfrm>
          <a:prstGeom prst="rect">
            <a:avLst/>
          </a:prstGeom>
        </p:spPr>
        <p:txBody>
          <a:bodyPr vert="horz" wrap="square" lIns="0" tIns="63500" rIns="0" bIns="0" rtlCol="0">
            <a:spAutoFit/>
          </a:bodyPr>
          <a:lstStyle/>
          <a:p>
            <a:pPr marL="12700" marR="5080">
              <a:lnSpc>
                <a:spcPts val="3130"/>
              </a:lnSpc>
              <a:spcBef>
                <a:spcPts val="500"/>
              </a:spcBef>
            </a:pPr>
            <a:r>
              <a:rPr lang="en-GB" sz="2900" b="1" spc="-55" dirty="0" smtClean="0">
                <a:solidFill>
                  <a:srgbClr val="FF0000"/>
                </a:solidFill>
                <a:latin typeface="Twinkl" pitchFamily="2" charset="0"/>
                <a:cs typeface="Corbel"/>
              </a:rPr>
              <a:t>‘</a:t>
            </a:r>
            <a:r>
              <a:rPr sz="2900" b="1" spc="-55" dirty="0" smtClean="0">
                <a:solidFill>
                  <a:srgbClr val="FF0000"/>
                </a:solidFill>
                <a:latin typeface="Twinkl" pitchFamily="2" charset="0"/>
                <a:cs typeface="Corbel"/>
              </a:rPr>
              <a:t>Speak</a:t>
            </a:r>
            <a:r>
              <a:rPr lang="en-GB" sz="2900" b="1" spc="-55" dirty="0" err="1" smtClean="0">
                <a:solidFill>
                  <a:srgbClr val="FF0000"/>
                </a:solidFill>
                <a:latin typeface="Twinkl" pitchFamily="2" charset="0"/>
                <a:cs typeface="Corbel"/>
              </a:rPr>
              <a:t>ing</a:t>
            </a:r>
            <a:r>
              <a:rPr sz="2900" b="1" spc="-110" dirty="0" smtClean="0">
                <a:solidFill>
                  <a:srgbClr val="FF0000"/>
                </a:solidFill>
                <a:latin typeface="Twinkl" pitchFamily="2" charset="0"/>
                <a:cs typeface="Corbel"/>
              </a:rPr>
              <a:t> </a:t>
            </a:r>
            <a:r>
              <a:rPr sz="2900" b="1" spc="-25" dirty="0">
                <a:solidFill>
                  <a:srgbClr val="FF0000"/>
                </a:solidFill>
                <a:latin typeface="Twinkl" pitchFamily="2" charset="0"/>
                <a:cs typeface="Corbel"/>
              </a:rPr>
              <a:t>and </a:t>
            </a:r>
            <a:r>
              <a:rPr sz="2900" b="1" spc="-60" dirty="0">
                <a:solidFill>
                  <a:srgbClr val="FF0000"/>
                </a:solidFill>
                <a:latin typeface="Twinkl" pitchFamily="2" charset="0"/>
                <a:cs typeface="Corbel"/>
              </a:rPr>
              <a:t>Language</a:t>
            </a:r>
            <a:r>
              <a:rPr sz="2900" b="1" spc="-120" dirty="0">
                <a:solidFill>
                  <a:srgbClr val="FF0000"/>
                </a:solidFill>
                <a:latin typeface="Twinkl" pitchFamily="2" charset="0"/>
                <a:cs typeface="Corbel"/>
              </a:rPr>
              <a:t> </a:t>
            </a:r>
            <a:r>
              <a:rPr sz="2900" b="1" spc="-55" dirty="0">
                <a:solidFill>
                  <a:srgbClr val="FF0000"/>
                </a:solidFill>
                <a:latin typeface="Twinkl" pitchFamily="2" charset="0"/>
                <a:cs typeface="Corbel"/>
              </a:rPr>
              <a:t>skills</a:t>
            </a:r>
            <a:r>
              <a:rPr sz="2900" b="1" spc="-90" dirty="0">
                <a:solidFill>
                  <a:srgbClr val="FF0000"/>
                </a:solidFill>
                <a:latin typeface="Twinkl" pitchFamily="2" charset="0"/>
                <a:cs typeface="Corbel"/>
              </a:rPr>
              <a:t> </a:t>
            </a:r>
            <a:r>
              <a:rPr sz="2900" b="1" spc="-35" dirty="0">
                <a:solidFill>
                  <a:srgbClr val="FF0000"/>
                </a:solidFill>
                <a:latin typeface="Twinkl" pitchFamily="2" charset="0"/>
                <a:cs typeface="Corbel"/>
              </a:rPr>
              <a:t>are on</a:t>
            </a:r>
            <a:r>
              <a:rPr sz="2900" b="1" spc="-120" dirty="0">
                <a:solidFill>
                  <a:srgbClr val="FF0000"/>
                </a:solidFill>
                <a:latin typeface="Twinkl" pitchFamily="2" charset="0"/>
                <a:cs typeface="Corbel"/>
              </a:rPr>
              <a:t> </a:t>
            </a:r>
            <a:r>
              <a:rPr sz="2900" b="1" spc="-50" dirty="0">
                <a:solidFill>
                  <a:srgbClr val="FF0000"/>
                </a:solidFill>
                <a:latin typeface="Twinkl" pitchFamily="2" charset="0"/>
                <a:cs typeface="Corbel"/>
              </a:rPr>
              <a:t>the</a:t>
            </a:r>
            <a:r>
              <a:rPr sz="2900" b="1" spc="-130" dirty="0">
                <a:solidFill>
                  <a:srgbClr val="FF0000"/>
                </a:solidFill>
                <a:latin typeface="Twinkl" pitchFamily="2" charset="0"/>
                <a:cs typeface="Corbel"/>
              </a:rPr>
              <a:t> </a:t>
            </a:r>
            <a:r>
              <a:rPr sz="2900" b="1" spc="-10" dirty="0" smtClean="0">
                <a:solidFill>
                  <a:srgbClr val="FF0000"/>
                </a:solidFill>
                <a:latin typeface="Twinkl" pitchFamily="2" charset="0"/>
                <a:cs typeface="Corbel"/>
              </a:rPr>
              <a:t>decline</a:t>
            </a:r>
            <a:r>
              <a:rPr lang="en-GB" sz="2900" b="1" spc="-10" dirty="0">
                <a:solidFill>
                  <a:srgbClr val="FF0000"/>
                </a:solidFill>
                <a:latin typeface="Twinkl" pitchFamily="2" charset="0"/>
                <a:cs typeface="Corbel"/>
              </a:rPr>
              <a:t>'</a:t>
            </a:r>
            <a:endParaRPr lang="en-GB" sz="2900" b="1" spc="-10" dirty="0" smtClean="0">
              <a:solidFill>
                <a:srgbClr val="FF0000"/>
              </a:solidFill>
              <a:latin typeface="Twinkl" pitchFamily="2" charset="0"/>
              <a:cs typeface="Corbel"/>
            </a:endParaRPr>
          </a:p>
          <a:p>
            <a:pPr marL="12700" marR="196850">
              <a:lnSpc>
                <a:spcPts val="3130"/>
              </a:lnSpc>
              <a:spcBef>
                <a:spcPts val="5"/>
              </a:spcBef>
            </a:pPr>
            <a:r>
              <a:rPr lang="en-GB" spc="-110" dirty="0" smtClean="0">
                <a:solidFill>
                  <a:schemeClr val="tx1"/>
                </a:solidFill>
                <a:latin typeface="Twinkl" pitchFamily="2" charset="0"/>
                <a:cs typeface="Corbel"/>
              </a:rPr>
              <a:t>(</a:t>
            </a:r>
            <a:r>
              <a:rPr spc="-60" dirty="0" smtClean="0">
                <a:solidFill>
                  <a:schemeClr val="tx1"/>
                </a:solidFill>
                <a:latin typeface="Twinkl" pitchFamily="2" charset="0"/>
                <a:cs typeface="Corbel"/>
              </a:rPr>
              <a:t>Nursery</a:t>
            </a:r>
            <a:r>
              <a:rPr spc="-265" dirty="0" smtClean="0">
                <a:solidFill>
                  <a:schemeClr val="tx1"/>
                </a:solidFill>
                <a:latin typeface="Twinkl" pitchFamily="2" charset="0"/>
                <a:cs typeface="Corbel"/>
              </a:rPr>
              <a:t> </a:t>
            </a:r>
            <a:r>
              <a:rPr spc="-10" dirty="0">
                <a:solidFill>
                  <a:schemeClr val="tx1"/>
                </a:solidFill>
                <a:latin typeface="Twinkl" pitchFamily="2" charset="0"/>
                <a:cs typeface="Corbel"/>
              </a:rPr>
              <a:t>World </a:t>
            </a:r>
            <a:r>
              <a:rPr spc="-60" dirty="0">
                <a:solidFill>
                  <a:schemeClr val="tx1"/>
                </a:solidFill>
                <a:latin typeface="Twinkl" pitchFamily="2" charset="0"/>
                <a:cs typeface="Corbel"/>
              </a:rPr>
              <a:t>article,</a:t>
            </a:r>
            <a:r>
              <a:rPr spc="-105" dirty="0">
                <a:solidFill>
                  <a:schemeClr val="tx1"/>
                </a:solidFill>
                <a:latin typeface="Twinkl" pitchFamily="2" charset="0"/>
                <a:cs typeface="Corbel"/>
              </a:rPr>
              <a:t> </a:t>
            </a:r>
            <a:r>
              <a:rPr spc="-10" dirty="0">
                <a:solidFill>
                  <a:schemeClr val="tx1"/>
                </a:solidFill>
                <a:latin typeface="Twinkl" pitchFamily="2" charset="0"/>
                <a:cs typeface="Corbel"/>
              </a:rPr>
              <a:t>Building </a:t>
            </a:r>
            <a:r>
              <a:rPr spc="-50" dirty="0">
                <a:solidFill>
                  <a:schemeClr val="tx1"/>
                </a:solidFill>
                <a:latin typeface="Twinkl" pitchFamily="2" charset="0"/>
                <a:cs typeface="Corbel"/>
              </a:rPr>
              <a:t>your</a:t>
            </a:r>
            <a:r>
              <a:rPr spc="-229" dirty="0">
                <a:solidFill>
                  <a:schemeClr val="tx1"/>
                </a:solidFill>
                <a:latin typeface="Twinkl" pitchFamily="2" charset="0"/>
                <a:cs typeface="Corbel"/>
              </a:rPr>
              <a:t> </a:t>
            </a:r>
            <a:r>
              <a:rPr spc="-65" dirty="0">
                <a:solidFill>
                  <a:schemeClr val="tx1"/>
                </a:solidFill>
                <a:latin typeface="Twinkl" pitchFamily="2" charset="0"/>
                <a:cs typeface="Corbel"/>
              </a:rPr>
              <a:t>Curriculum</a:t>
            </a:r>
            <a:r>
              <a:rPr spc="-85" dirty="0">
                <a:solidFill>
                  <a:schemeClr val="tx1"/>
                </a:solidFill>
                <a:latin typeface="Twinkl" pitchFamily="2" charset="0"/>
                <a:cs typeface="Corbel"/>
              </a:rPr>
              <a:t> </a:t>
            </a:r>
            <a:r>
              <a:rPr spc="-50" dirty="0">
                <a:solidFill>
                  <a:schemeClr val="tx1"/>
                </a:solidFill>
                <a:latin typeface="Twinkl" pitchFamily="2" charset="0"/>
                <a:cs typeface="Corbel"/>
              </a:rPr>
              <a:t>–</a:t>
            </a:r>
            <a:endParaRPr dirty="0">
              <a:solidFill>
                <a:schemeClr val="tx1"/>
              </a:solidFill>
              <a:latin typeface="Twinkl" pitchFamily="2" charset="0"/>
              <a:cs typeface="Corbel"/>
            </a:endParaRPr>
          </a:p>
          <a:p>
            <a:pPr marL="12700" marR="394970" algn="just">
              <a:lnSpc>
                <a:spcPts val="3130"/>
              </a:lnSpc>
              <a:spcBef>
                <a:spcPts val="10"/>
              </a:spcBef>
            </a:pPr>
            <a:r>
              <a:rPr spc="-65" dirty="0" smtClean="0">
                <a:solidFill>
                  <a:schemeClr val="tx1"/>
                </a:solidFill>
                <a:latin typeface="Twinkl" pitchFamily="2" charset="0"/>
                <a:cs typeface="Corbel"/>
              </a:rPr>
              <a:t>Communication</a:t>
            </a:r>
            <a:endParaRPr lang="en-GB" spc="-65" dirty="0" smtClean="0">
              <a:solidFill>
                <a:schemeClr val="tx1"/>
              </a:solidFill>
              <a:latin typeface="Twinkl" pitchFamily="2" charset="0"/>
              <a:cs typeface="Corbel"/>
            </a:endParaRPr>
          </a:p>
          <a:p>
            <a:pPr marL="12700" marR="394970" algn="just">
              <a:lnSpc>
                <a:spcPts val="3130"/>
              </a:lnSpc>
              <a:spcBef>
                <a:spcPts val="10"/>
              </a:spcBef>
            </a:pPr>
            <a:r>
              <a:rPr spc="-60" dirty="0" smtClean="0">
                <a:solidFill>
                  <a:schemeClr val="tx1"/>
                </a:solidFill>
                <a:latin typeface="Twinkl" pitchFamily="2" charset="0"/>
                <a:cs typeface="Corbel"/>
              </a:rPr>
              <a:t>and</a:t>
            </a:r>
            <a:r>
              <a:rPr spc="-55" dirty="0" smtClean="0">
                <a:solidFill>
                  <a:schemeClr val="tx1"/>
                </a:solidFill>
                <a:latin typeface="Twinkl" pitchFamily="2" charset="0"/>
                <a:cs typeface="Corbel"/>
              </a:rPr>
              <a:t> </a:t>
            </a:r>
            <a:r>
              <a:rPr spc="-70" dirty="0">
                <a:solidFill>
                  <a:schemeClr val="tx1"/>
                </a:solidFill>
                <a:latin typeface="Twinkl" pitchFamily="2" charset="0"/>
                <a:cs typeface="Corbel"/>
              </a:rPr>
              <a:t>Language</a:t>
            </a:r>
            <a:r>
              <a:rPr spc="-40" dirty="0">
                <a:solidFill>
                  <a:schemeClr val="tx1"/>
                </a:solidFill>
                <a:latin typeface="Twinkl" pitchFamily="2" charset="0"/>
                <a:cs typeface="Corbel"/>
              </a:rPr>
              <a:t> </a:t>
            </a:r>
            <a:r>
              <a:rPr spc="-50" dirty="0">
                <a:solidFill>
                  <a:schemeClr val="tx1"/>
                </a:solidFill>
                <a:latin typeface="Twinkl" pitchFamily="2" charset="0"/>
                <a:cs typeface="Corbel"/>
              </a:rPr>
              <a:t>– </a:t>
            </a:r>
            <a:r>
              <a:rPr spc="-55" dirty="0">
                <a:solidFill>
                  <a:schemeClr val="tx1"/>
                </a:solidFill>
                <a:latin typeface="Twinkl" pitchFamily="2" charset="0"/>
                <a:cs typeface="Corbel"/>
              </a:rPr>
              <a:t>April</a:t>
            </a:r>
            <a:r>
              <a:rPr spc="-110" dirty="0">
                <a:solidFill>
                  <a:schemeClr val="tx1"/>
                </a:solidFill>
                <a:latin typeface="Twinkl" pitchFamily="2" charset="0"/>
                <a:cs typeface="Corbel"/>
              </a:rPr>
              <a:t> </a:t>
            </a:r>
            <a:r>
              <a:rPr spc="-20" dirty="0" smtClean="0">
                <a:solidFill>
                  <a:schemeClr val="tx1"/>
                </a:solidFill>
                <a:latin typeface="Twinkl" pitchFamily="2" charset="0"/>
                <a:cs typeface="Corbel"/>
              </a:rPr>
              <a:t>2020</a:t>
            </a:r>
            <a:r>
              <a:rPr lang="en-GB" spc="-20" dirty="0" smtClean="0">
                <a:solidFill>
                  <a:schemeClr val="tx1"/>
                </a:solidFill>
                <a:latin typeface="Twinkl" pitchFamily="2" charset="0"/>
                <a:cs typeface="Corbel"/>
              </a:rPr>
              <a:t>)</a:t>
            </a:r>
            <a:endParaRPr dirty="0">
              <a:solidFill>
                <a:schemeClr val="tx1"/>
              </a:solidFill>
              <a:latin typeface="Twinkl" pitchFamily="2" charset="0"/>
              <a:cs typeface="Corbe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8427284" y="4316848"/>
            <a:ext cx="3160555" cy="2370416"/>
          </a:xfrm>
          <a:prstGeom prst="rect">
            <a:avLst/>
          </a:prstGeom>
        </p:spPr>
      </p:pic>
      <p:sp>
        <p:nvSpPr>
          <p:cNvPr id="5" name="Rectangle 4"/>
          <p:cNvSpPr/>
          <p:nvPr/>
        </p:nvSpPr>
        <p:spPr>
          <a:xfrm>
            <a:off x="1908848" y="4235568"/>
            <a:ext cx="6096000" cy="1631216"/>
          </a:xfrm>
          <a:prstGeom prst="rect">
            <a:avLst/>
          </a:prstGeom>
        </p:spPr>
        <p:txBody>
          <a:bodyPr>
            <a:spAutoFit/>
          </a:bodyPr>
          <a:lstStyle/>
          <a:p>
            <a:pPr marL="12700">
              <a:lnSpc>
                <a:spcPct val="100000"/>
              </a:lnSpc>
            </a:pPr>
            <a:r>
              <a:rPr lang="en-GB" sz="2000" dirty="0" smtClean="0">
                <a:latin typeface="Twinkl" pitchFamily="2" charset="0"/>
              </a:rPr>
              <a:t>Screen use has been found to start as early as six months of age. One in five children aged between three and four years old have their own mobile phone, increasing to one in four children by age eight and to almost all children by age 12.</a:t>
            </a:r>
            <a:endParaRPr lang="en-GB" sz="3200" dirty="0">
              <a:latin typeface="Twinkl" pitchFamily="2" charset="0"/>
              <a:cs typeface="Century Gothic"/>
            </a:endParaRPr>
          </a:p>
        </p:txBody>
      </p:sp>
      <p:sp>
        <p:nvSpPr>
          <p:cNvPr id="6" name="TextBox 5"/>
          <p:cNvSpPr txBox="1"/>
          <p:nvPr/>
        </p:nvSpPr>
        <p:spPr>
          <a:xfrm>
            <a:off x="3957320" y="609600"/>
            <a:ext cx="4679296" cy="1938992"/>
          </a:xfrm>
          <a:prstGeom prst="rect">
            <a:avLst/>
          </a:prstGeom>
          <a:noFill/>
        </p:spPr>
        <p:txBody>
          <a:bodyPr wrap="square" rtlCol="0">
            <a:spAutoFit/>
          </a:bodyPr>
          <a:lstStyle/>
          <a:p>
            <a:r>
              <a:rPr lang="en-GB" sz="2000" dirty="0" smtClean="0">
                <a:latin typeface="Twinkl" pitchFamily="2" charset="0"/>
              </a:rPr>
              <a:t>We are seeing a decline in children’s home experiences of talking, singing, and learning nursery rhymes. As children’s engagement in playing with phones and tablets rises, the focus on play and talking diminishes. </a:t>
            </a:r>
            <a:endParaRPr lang="en-GB" sz="2000" dirty="0">
              <a:latin typeface="Twinkl" pitchFamily="2" charset="0"/>
            </a:endParaRPr>
          </a:p>
        </p:txBody>
      </p:sp>
      <p:sp>
        <p:nvSpPr>
          <p:cNvPr id="7" name="TextBox 6"/>
          <p:cNvSpPr txBox="1"/>
          <p:nvPr/>
        </p:nvSpPr>
        <p:spPr>
          <a:xfrm>
            <a:off x="6871316" y="2548592"/>
            <a:ext cx="3530600" cy="1631216"/>
          </a:xfrm>
          <a:prstGeom prst="rect">
            <a:avLst/>
          </a:prstGeom>
          <a:noFill/>
        </p:spPr>
        <p:txBody>
          <a:bodyPr wrap="square" rtlCol="0">
            <a:spAutoFit/>
          </a:bodyPr>
          <a:lstStyle/>
          <a:p>
            <a:r>
              <a:rPr lang="en-GB" sz="2000" dirty="0" smtClean="0">
                <a:latin typeface="Twinkl" pitchFamily="2" charset="0"/>
              </a:rPr>
              <a:t>In 2017, Ofcom reported that nearly half of children aged 3 to 4 years, use YouTube. More than half are online for 8 hours a week. </a:t>
            </a:r>
            <a:endParaRPr lang="en-GB" sz="2000" dirty="0">
              <a:latin typeface="Twinkl" pitchFamily="2"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8200" y="121917"/>
            <a:ext cx="3098724" cy="2324043"/>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0BA2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605</TotalTime>
  <Words>1235</Words>
  <Application>Microsoft Office PowerPoint</Application>
  <PresentationFormat>Widescreen</PresentationFormat>
  <Paragraphs>166</Paragraphs>
  <Slides>25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Century Gothic</vt:lpstr>
      <vt:lpstr>Corbel</vt:lpstr>
      <vt:lpstr>Helvetica Neue</vt:lpstr>
      <vt:lpstr>Tahoma</vt:lpstr>
      <vt:lpstr>Twinkl</vt:lpstr>
      <vt:lpstr>Wingdings 2</vt:lpstr>
      <vt:lpstr>Office Theme</vt:lpstr>
      <vt:lpstr>Watlington Early Years  </vt:lpstr>
      <vt:lpstr>PowerPoint Presentation</vt:lpstr>
      <vt:lpstr>PowerPoint Presentation</vt:lpstr>
      <vt:lpstr>PowerPoint Presentation</vt:lpstr>
      <vt:lpstr>The Principles</vt:lpstr>
      <vt:lpstr>PowerPoint Presentation</vt:lpstr>
      <vt:lpstr>PowerPoint Presentation</vt:lpstr>
      <vt:lpstr>PowerPoint Presentation</vt:lpstr>
      <vt:lpstr>PowerPoint Presentation</vt:lpstr>
      <vt:lpstr>What does language rich look like?</vt:lpstr>
      <vt:lpstr>-Maths</vt:lpstr>
      <vt:lpstr>Maths</vt:lpstr>
      <vt:lpstr>PowerPoint Presentation</vt:lpstr>
      <vt:lpstr>PowerPoint Presentation</vt:lpstr>
      <vt:lpstr>PowerPoint Presentation</vt:lpstr>
      <vt:lpstr>PowerPoint Presentation</vt:lpstr>
      <vt:lpstr>PowerPoint Presentation</vt:lpstr>
      <vt:lpstr>PowerPoint Presentation</vt:lpstr>
      <vt:lpstr>Building up sounds isn’t easy!</vt:lpstr>
      <vt:lpstr>PowerPoint Presentation</vt:lpstr>
      <vt:lpstr>PowerPoint Presentation</vt:lpstr>
      <vt:lpstr>PowerPoint Presentation</vt:lpstr>
      <vt:lpstr>We will…</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and Language  1 hour</dc:title>
  <dc:creator>9312459 Gemma STERJO</dc:creator>
  <cp:lastModifiedBy>Jo Tanner</cp:lastModifiedBy>
  <cp:revision>36</cp:revision>
  <dcterms:created xsi:type="dcterms:W3CDTF">2022-09-13T07:25:47Z</dcterms:created>
  <dcterms:modified xsi:type="dcterms:W3CDTF">2024-09-23T20:01:57Z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2021-09-24T00:00:00Z</vt:filetime>
  </property>
  <property fmtid="{D5CDD505-2E9C-101B-9397-08002B2CF9AE}" pid="3" name="Creator">
    <vt:lpwstr>Microsoft® PowerPoint® for Microsoft 365</vt:lpwstr>
  </property>
  <property fmtid="{D5CDD505-2E9C-101B-9397-08002B2CF9AE}" pid="4" name="LastSaved">
    <vt:filetime>2022-09-13T00:00:00Z</vt:filetime>
  </property>
  <property fmtid="{D5CDD505-2E9C-101B-9397-08002B2CF9AE}" pid="5" name="Producer">
    <vt:lpwstr>Microsoft® PowerPoint® for Microsoft 365</vt:lpwstr>
  </property>
</Properties>
</file>